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"/>
      <p:regular r:id="rId45"/>
      <p:bold r:id="rId46"/>
      <p:italic r:id="rId47"/>
      <p:boldItalic r:id="rId48"/>
    </p:embeddedFont>
    <p:embeddedFont>
      <p:font typeface="Nunito"/>
      <p:regular r:id="rId49"/>
      <p:bold r:id="rId50"/>
      <p:italic r:id="rId51"/>
      <p:boldItalic r:id="rId52"/>
    </p:embeddedFont>
    <p:embeddedFont>
      <p:font typeface="PT Serif"/>
      <p:regular r:id="rId53"/>
      <p:bold r:id="rId54"/>
      <p:italic r:id="rId55"/>
      <p:boldItalic r:id="rId56"/>
    </p:embeddedFont>
    <p:embeddedFont>
      <p:font typeface="Fira Sans Extra Condensed Medium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-bold.fntdata"/><Relationship Id="rId45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Italic.fntdata"/><Relationship Id="rId47" Type="http://schemas.openxmlformats.org/officeDocument/2006/relationships/font" Target="fonts/Roboto-italic.fntdata"/><Relationship Id="rId49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iraSansExtraCondensedMedium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-italic.fntdata"/><Relationship Id="rId50" Type="http://schemas.openxmlformats.org/officeDocument/2006/relationships/font" Target="fonts/Nunito-bold.fntdata"/><Relationship Id="rId53" Type="http://schemas.openxmlformats.org/officeDocument/2006/relationships/font" Target="fonts/PTSerif-regular.fntdata"/><Relationship Id="rId52" Type="http://schemas.openxmlformats.org/officeDocument/2006/relationships/font" Target="fonts/Nunito-boldItalic.fntdata"/><Relationship Id="rId11" Type="http://schemas.openxmlformats.org/officeDocument/2006/relationships/slide" Target="slides/slide6.xml"/><Relationship Id="rId55" Type="http://schemas.openxmlformats.org/officeDocument/2006/relationships/font" Target="fonts/PTSerif-italic.fntdata"/><Relationship Id="rId10" Type="http://schemas.openxmlformats.org/officeDocument/2006/relationships/slide" Target="slides/slide5.xml"/><Relationship Id="rId54" Type="http://schemas.openxmlformats.org/officeDocument/2006/relationships/font" Target="fonts/PTSerif-bold.fntdata"/><Relationship Id="rId13" Type="http://schemas.openxmlformats.org/officeDocument/2006/relationships/slide" Target="slides/slide8.xml"/><Relationship Id="rId57" Type="http://schemas.openxmlformats.org/officeDocument/2006/relationships/font" Target="fonts/FiraSansExtraCondensedMedium-regular.fntdata"/><Relationship Id="rId12" Type="http://schemas.openxmlformats.org/officeDocument/2006/relationships/slide" Target="slides/slide7.xml"/><Relationship Id="rId56" Type="http://schemas.openxmlformats.org/officeDocument/2006/relationships/font" Target="fonts/PTSerif-boldItalic.fntdata"/><Relationship Id="rId15" Type="http://schemas.openxmlformats.org/officeDocument/2006/relationships/slide" Target="slides/slide10.xml"/><Relationship Id="rId59" Type="http://schemas.openxmlformats.org/officeDocument/2006/relationships/font" Target="fonts/FiraSansExtraCondensedMedium-italic.fntdata"/><Relationship Id="rId14" Type="http://schemas.openxmlformats.org/officeDocument/2006/relationships/slide" Target="slides/slide9.xml"/><Relationship Id="rId58" Type="http://schemas.openxmlformats.org/officeDocument/2006/relationships/font" Target="fonts/FiraSansExtraCondensed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aa9fbe00d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aa9fbe00d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ad9919e0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ad9919e0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aa9fbe00d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aa9fbe00d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aa9fbe00d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aa9fbe00d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a92dd9001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a92dd9001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a970f65b55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a970f65b55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a970f65b5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a970f65b5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a970f65b5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a970f65b5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a970f65b55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a970f65b55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aa1835728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aa183572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a9fbe00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aa9fbe00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aa1835728c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aa1835728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ad596b7225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1ad596b722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ad596b722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1ad596b722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ad596b7225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ad596b7225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ad596b722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ad596b722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ad596b7225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ad596b7225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a712c1d56d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a712c1d56d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aa1835728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aa1835728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1b0f3930f5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1b0f3930f5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a970f65b55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a970f65b55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a1835728c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aa1835728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a970f65b5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a970f65b5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aa9fbe00d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aa9fbe00d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a712c1d56d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a712c1d56d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1ad596b7225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1ad596b7225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ad596b7225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1ad596b7225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a712c1d56d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a712c1d56d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aa9fbe00d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aa9fbe00d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aa9fbe00d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aa9fbe00d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aa9fbe00d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aa9fbe00d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1aa9fbe00df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1aa9fbe00df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aa9fbe00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aa9fbe00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a712c1d56d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a712c1d56d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a712c1d56d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a712c1d56d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aada52fb4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aada52fb4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a712c1d56d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a712c1d56d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aa9fbe00d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aa9fbe00d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200">
        <p:fade/>
      </p:transition>
    </mc:Choice>
    <mc:Fallback>
      <p:transition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pubmed.ncbi.nlm.nih.gov/32539537/" TargetMode="External"/><Relationship Id="rId5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31.png"/><Relationship Id="rId11" Type="http://schemas.openxmlformats.org/officeDocument/2006/relationships/image" Target="../media/image32.png"/><Relationship Id="rId10" Type="http://schemas.openxmlformats.org/officeDocument/2006/relationships/image" Target="../media/image30.jpg"/><Relationship Id="rId9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7" Type="http://schemas.openxmlformats.org/officeDocument/2006/relationships/image" Target="../media/image27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30.jpg"/><Relationship Id="rId6" Type="http://schemas.openxmlformats.org/officeDocument/2006/relationships/image" Target="../media/image25.png"/><Relationship Id="rId7" Type="http://schemas.openxmlformats.org/officeDocument/2006/relationships/image" Target="../media/image32.png"/><Relationship Id="rId8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0.png"/><Relationship Id="rId7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5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5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3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42.png"/><Relationship Id="rId5" Type="http://schemas.openxmlformats.org/officeDocument/2006/relationships/image" Target="../media/image45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49.png"/><Relationship Id="rId13" Type="http://schemas.openxmlformats.org/officeDocument/2006/relationships/image" Target="../media/image41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Relationship Id="rId4" Type="http://schemas.openxmlformats.org/officeDocument/2006/relationships/image" Target="../media/image30.jpg"/><Relationship Id="rId9" Type="http://schemas.openxmlformats.org/officeDocument/2006/relationships/image" Target="../media/image27.png"/><Relationship Id="rId14" Type="http://schemas.openxmlformats.org/officeDocument/2006/relationships/image" Target="../media/image23.png"/><Relationship Id="rId5" Type="http://schemas.openxmlformats.org/officeDocument/2006/relationships/image" Target="../media/image18.png"/><Relationship Id="rId6" Type="http://schemas.openxmlformats.org/officeDocument/2006/relationships/image" Target="../media/image31.png"/><Relationship Id="rId7" Type="http://schemas.openxmlformats.org/officeDocument/2006/relationships/image" Target="../media/image28.png"/><Relationship Id="rId8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s://pubmed.ncbi.nlm.nih.gov/32539537/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gif"/><Relationship Id="rId4" Type="http://schemas.openxmlformats.org/officeDocument/2006/relationships/image" Target="../media/image53.gif"/><Relationship Id="rId5" Type="http://schemas.openxmlformats.org/officeDocument/2006/relationships/image" Target="../media/image55.gif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7.gif"/><Relationship Id="rId4" Type="http://schemas.openxmlformats.org/officeDocument/2006/relationships/image" Target="../media/image53.gif"/><Relationship Id="rId5" Type="http://schemas.openxmlformats.org/officeDocument/2006/relationships/image" Target="../media/image55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7.gif"/><Relationship Id="rId4" Type="http://schemas.openxmlformats.org/officeDocument/2006/relationships/image" Target="../media/image53.gif"/><Relationship Id="rId5" Type="http://schemas.openxmlformats.org/officeDocument/2006/relationships/image" Target="../media/image55.gif"/><Relationship Id="rId6" Type="http://schemas.openxmlformats.org/officeDocument/2006/relationships/image" Target="../media/image54.gif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Relationship Id="rId4" Type="http://schemas.openxmlformats.org/officeDocument/2006/relationships/image" Target="../media/image57.gif"/><Relationship Id="rId5" Type="http://schemas.openxmlformats.org/officeDocument/2006/relationships/image" Target="../media/image53.gif"/><Relationship Id="rId6" Type="http://schemas.openxmlformats.org/officeDocument/2006/relationships/image" Target="../media/image55.gif"/></Relationships>
</file>

<file path=ppt/slides/_rels/slide36.xml.rels><?xml version="1.0" encoding="UTF-8" standalone="yes"?><Relationships xmlns="http://schemas.openxmlformats.org/package/2006/relationships"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Relationship Id="rId4" Type="http://schemas.openxmlformats.org/officeDocument/2006/relationships/hyperlink" Target="https://renatocf.xyz/spira-ise-2022-paper" TargetMode="External"/><Relationship Id="rId9" Type="http://schemas.openxmlformats.org/officeDocument/2006/relationships/hyperlink" Target="http://www.isegroup.org/" TargetMode="External"/><Relationship Id="rId5" Type="http://schemas.openxmlformats.org/officeDocument/2006/relationships/hyperlink" Target="https://renatocf.xyz/spira-ise-2022-paper" TargetMode="External"/><Relationship Id="rId6" Type="http://schemas.openxmlformats.org/officeDocument/2006/relationships/image" Target="../media/image60.png"/><Relationship Id="rId7" Type="http://schemas.openxmlformats.org/officeDocument/2006/relationships/hyperlink" Target="https://cbsoft2022.facom.ufu.br/" TargetMode="External"/><Relationship Id="rId8" Type="http://schemas.openxmlformats.org/officeDocument/2006/relationships/image" Target="../media/image5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aclanthology.org/2021.findings-acl.55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hyperlink" Target="https://www.ncbi.nlm.nih.gov/pmc/articles/PMC8062941/" TargetMode="External"/><Relationship Id="rId7" Type="http://schemas.openxmlformats.org/officeDocument/2006/relationships/hyperlink" Target="https://www.ncbi.nlm.nih.gov/pmc/articles/PMC7305055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hyperlink" Target="https://aclanthology.org/2021.findings-acl.55/" TargetMode="External"/><Relationship Id="rId6" Type="http://schemas.openxmlformats.org/officeDocument/2006/relationships/hyperlink" Target="https://spira.ime.usp.br/coleta/" TargetMode="External"/><Relationship Id="rId7" Type="http://schemas.openxmlformats.org/officeDocument/2006/relationships/hyperlink" Target="https://spira.ime.usp.br/coleta/" TargetMode="External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616800" y="1182250"/>
            <a:ext cx="7910400" cy="17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320"/>
              <a:t>Construindo um sistema inteligente para detecção de insuficiência respiratória</a:t>
            </a:r>
            <a:endParaRPr sz="3320"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784275" y="2893850"/>
            <a:ext cx="56211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Vitor Daisuke Tamae - 10705620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Supervisores: </a:t>
            </a:r>
            <a:endParaRPr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Dr. Alfredo Goldman</a:t>
            </a:r>
            <a:endParaRPr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Dr. Marcelo Finger</a:t>
            </a:r>
            <a:endParaRPr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Me. Renato Cordeiro Ferreira</a:t>
            </a:r>
            <a:endParaRPr/>
          </a:p>
        </p:txBody>
      </p: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39" name="Google Shape;339;p22"/>
          <p:cNvSpPr txBox="1"/>
          <p:nvPr>
            <p:ph type="title"/>
          </p:nvPr>
        </p:nvSpPr>
        <p:spPr>
          <a:xfrm>
            <a:off x="256725" y="304525"/>
            <a:ext cx="36390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Sistemas Inteligentes</a:t>
            </a:r>
            <a:endParaRPr/>
          </a:p>
        </p:txBody>
      </p:sp>
      <p:pic>
        <p:nvPicPr>
          <p:cNvPr id="340" name="Google Shape;3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500" y="1688725"/>
            <a:ext cx="7149000" cy="264634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1" name="Google Shape;341;p22"/>
          <p:cNvSpPr txBox="1"/>
          <p:nvPr/>
        </p:nvSpPr>
        <p:spPr>
          <a:xfrm>
            <a:off x="1357650" y="908425"/>
            <a:ext cx="64287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pt-BR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Sistema de software que se utiliza de inteligência artificial para alcançar um objetivo.”</a:t>
            </a:r>
            <a:endParaRPr sz="1800"/>
          </a:p>
        </p:txBody>
      </p:sp>
      <p:sp>
        <p:nvSpPr>
          <p:cNvPr id="342" name="Google Shape;342;p22"/>
          <p:cNvSpPr txBox="1"/>
          <p:nvPr/>
        </p:nvSpPr>
        <p:spPr>
          <a:xfrm>
            <a:off x="183850" y="2213500"/>
            <a:ext cx="8767800" cy="8004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É necessário utilizar um</a:t>
            </a:r>
            <a:r>
              <a:rPr lang="pt-BR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8" name="Google Shape;348;p23"/>
          <p:cNvSpPr txBox="1"/>
          <p:nvPr/>
        </p:nvSpPr>
        <p:spPr>
          <a:xfrm>
            <a:off x="631925" y="1468150"/>
            <a:ext cx="3304200" cy="12006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Pré-diagnósticos são problemas complexos e multivariáveis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49" name="Google Shape;349;p23"/>
          <p:cNvGrpSpPr/>
          <p:nvPr/>
        </p:nvGrpSpPr>
        <p:grpSpPr>
          <a:xfrm>
            <a:off x="4513775" y="1606098"/>
            <a:ext cx="3936824" cy="2634502"/>
            <a:chOff x="4513775" y="1606098"/>
            <a:chExt cx="3936824" cy="2634502"/>
          </a:xfrm>
        </p:grpSpPr>
        <p:pic>
          <p:nvPicPr>
            <p:cNvPr id="350" name="Google Shape;350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13775" y="1606098"/>
              <a:ext cx="3936824" cy="2213075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51" name="Google Shape;351;p23"/>
            <p:cNvSpPr txBox="1"/>
            <p:nvPr/>
          </p:nvSpPr>
          <p:spPr>
            <a:xfrm>
              <a:off x="5031075" y="3886600"/>
              <a:ext cx="2902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u="sng">
                  <a:solidFill>
                    <a:schemeClr val="hlink"/>
                  </a:solidFill>
                  <a:hlinkClick r:id="rId4"/>
                </a:rPr>
                <a:t>https://pubmed.ncbi.nlm.nih.gov/32539537/</a:t>
              </a:r>
              <a:endParaRPr sz="1100"/>
            </a:p>
          </p:txBody>
        </p:sp>
      </p:grpSp>
      <p:pic>
        <p:nvPicPr>
          <p:cNvPr id="352" name="Google Shape;3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650" y="2826701"/>
            <a:ext cx="3482750" cy="1289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3" name="Google Shape;353;p23"/>
          <p:cNvSpPr txBox="1"/>
          <p:nvPr>
            <p:ph type="title"/>
          </p:nvPr>
        </p:nvSpPr>
        <p:spPr>
          <a:xfrm>
            <a:off x="256725" y="304525"/>
            <a:ext cx="36390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Sistemas Inteligentes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9" name="Google Shape;359;p24"/>
          <p:cNvSpPr txBox="1"/>
          <p:nvPr>
            <p:ph idx="1" type="body"/>
          </p:nvPr>
        </p:nvSpPr>
        <p:spPr>
          <a:xfrm>
            <a:off x="2716050" y="996068"/>
            <a:ext cx="37119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sz="1400">
                <a:latin typeface="Roboto"/>
                <a:ea typeface="Roboto"/>
                <a:cs typeface="Roboto"/>
                <a:sym typeface="Roboto"/>
              </a:rPr>
              <a:t>Comunicação assíncrona via serviços de mensageria/fila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sz="1400">
                <a:latin typeface="Roboto"/>
                <a:ea typeface="Roboto"/>
                <a:cs typeface="Roboto"/>
                <a:sym typeface="Roboto"/>
              </a:rPr>
              <a:t>Serviços pequenos, autônomos e que trabalham em conjunto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24"/>
          <p:cNvSpPr txBox="1"/>
          <p:nvPr>
            <p:ph type="title"/>
          </p:nvPr>
        </p:nvSpPr>
        <p:spPr>
          <a:xfrm>
            <a:off x="345700" y="338150"/>
            <a:ext cx="58989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 Reativa</a:t>
            </a:r>
            <a:endParaRPr/>
          </a:p>
        </p:txBody>
      </p:sp>
      <p:pic>
        <p:nvPicPr>
          <p:cNvPr id="361" name="Google Shape;3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320" y="1050162"/>
            <a:ext cx="3995400" cy="30431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2" name="Google Shape;362;p24"/>
          <p:cNvSpPr txBox="1"/>
          <p:nvPr/>
        </p:nvSpPr>
        <p:spPr>
          <a:xfrm>
            <a:off x="1239575" y="2288800"/>
            <a:ext cx="2062500" cy="20319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Inferência</a:t>
            </a: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com modelos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Gerenciamento de inferências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3" name="Google Shape;3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124" y="2325525"/>
            <a:ext cx="5287750" cy="19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4"/>
          <p:cNvSpPr txBox="1"/>
          <p:nvPr>
            <p:ph idx="1" type="body"/>
          </p:nvPr>
        </p:nvSpPr>
        <p:spPr>
          <a:xfrm>
            <a:off x="414875" y="996068"/>
            <a:ext cx="37119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sz="1400">
                <a:latin typeface="Roboto"/>
                <a:ea typeface="Roboto"/>
                <a:cs typeface="Roboto"/>
                <a:sym typeface="Roboto"/>
              </a:rPr>
              <a:t>Comunicação assíncrona via serviços de mensageria/fila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pt-BR" sz="1400">
                <a:latin typeface="Roboto"/>
                <a:ea typeface="Roboto"/>
                <a:cs typeface="Roboto"/>
                <a:sym typeface="Roboto"/>
              </a:rPr>
              <a:t>Serviços pequenos, autônomos e que trabalham em conjunto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Desenvolvimento</a:t>
            </a:r>
            <a:endParaRPr sz="4000"/>
          </a:p>
        </p:txBody>
      </p:sp>
      <p:sp>
        <p:nvSpPr>
          <p:cNvPr id="370" name="Google Shape;370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Google Shape;375;p26"/>
          <p:cNvCxnSpPr/>
          <p:nvPr/>
        </p:nvCxnSpPr>
        <p:spPr>
          <a:xfrm rot="10800000">
            <a:off x="7202749" y="2225674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6" name="Google Shape;376;p26"/>
          <p:cNvCxnSpPr/>
          <p:nvPr/>
        </p:nvCxnSpPr>
        <p:spPr>
          <a:xfrm>
            <a:off x="6399863" y="2969363"/>
            <a:ext cx="0" cy="302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7" name="Google Shape;377;p26"/>
          <p:cNvCxnSpPr/>
          <p:nvPr/>
        </p:nvCxnSpPr>
        <p:spPr>
          <a:xfrm rot="10800000">
            <a:off x="5068013" y="2225663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8" name="Google Shape;378;p26"/>
          <p:cNvCxnSpPr>
            <a:stCxn id="379" idx="1"/>
            <a:endCxn id="380" idx="3"/>
          </p:cNvCxnSpPr>
          <p:nvPr/>
        </p:nvCxnSpPr>
        <p:spPr>
          <a:xfrm flipH="1">
            <a:off x="4571875" y="2225675"/>
            <a:ext cx="1025100" cy="1433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1" name="Google Shape;381;p26"/>
          <p:cNvCxnSpPr>
            <a:stCxn id="382" idx="3"/>
            <a:endCxn id="379" idx="1"/>
          </p:cNvCxnSpPr>
          <p:nvPr/>
        </p:nvCxnSpPr>
        <p:spPr>
          <a:xfrm flipH="1" rot="10800000">
            <a:off x="5067900" y="2225675"/>
            <a:ext cx="529200" cy="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3" name="Google Shape;383;p26"/>
          <p:cNvCxnSpPr>
            <a:stCxn id="384" idx="2"/>
            <a:endCxn id="385" idx="0"/>
          </p:cNvCxnSpPr>
          <p:nvPr/>
        </p:nvCxnSpPr>
        <p:spPr>
          <a:xfrm>
            <a:off x="1088325" y="2794875"/>
            <a:ext cx="0" cy="451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6" name="Google Shape;386;p26"/>
          <p:cNvSpPr/>
          <p:nvPr/>
        </p:nvSpPr>
        <p:spPr>
          <a:xfrm>
            <a:off x="7731675" y="1881550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PWA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87" name="Google Shape;387;p26"/>
          <p:cNvSpPr/>
          <p:nvPr/>
        </p:nvSpPr>
        <p:spPr>
          <a:xfrm>
            <a:off x="5902475" y="3314975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79" name="Google Shape;379;p26"/>
          <p:cNvSpPr/>
          <p:nvPr/>
        </p:nvSpPr>
        <p:spPr>
          <a:xfrm>
            <a:off x="5596975" y="1481975"/>
            <a:ext cx="1605600" cy="1487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API de gerenciamento de inferências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82" name="Google Shape;382;p26"/>
          <p:cNvSpPr/>
          <p:nvPr/>
        </p:nvSpPr>
        <p:spPr>
          <a:xfrm>
            <a:off x="3864600" y="1769225"/>
            <a:ext cx="1203300" cy="914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Serviço de mensageria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80" name="Google Shape;380;p26"/>
          <p:cNvSpPr/>
          <p:nvPr/>
        </p:nvSpPr>
        <p:spPr>
          <a:xfrm>
            <a:off x="3212100" y="3314975"/>
            <a:ext cx="13599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2F2F2"/>
                </a:solidFill>
              </a:rPr>
              <a:t>Serviço de Armazenamento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84" name="Google Shape;384;p26"/>
          <p:cNvSpPr/>
          <p:nvPr/>
        </p:nvSpPr>
        <p:spPr>
          <a:xfrm>
            <a:off x="417525" y="1957875"/>
            <a:ext cx="1341600" cy="837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Registro de modelos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527025" y="3246575"/>
            <a:ext cx="1122600" cy="738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 do registro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88" name="Google Shape;388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9" name="Google Shape;389;p26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</a:t>
            </a:r>
            <a:endParaRPr/>
          </a:p>
        </p:txBody>
      </p:sp>
      <p:grpSp>
        <p:nvGrpSpPr>
          <p:cNvPr id="390" name="Google Shape;390;p26"/>
          <p:cNvGrpSpPr/>
          <p:nvPr/>
        </p:nvGrpSpPr>
        <p:grpSpPr>
          <a:xfrm>
            <a:off x="2251475" y="1707050"/>
            <a:ext cx="1120775" cy="1037200"/>
            <a:chOff x="1940350" y="2678975"/>
            <a:chExt cx="1120775" cy="1037200"/>
          </a:xfrm>
        </p:grpSpPr>
        <p:sp>
          <p:nvSpPr>
            <p:cNvPr id="391" name="Google Shape;391;p26"/>
            <p:cNvSpPr/>
            <p:nvPr/>
          </p:nvSpPr>
          <p:spPr>
            <a:xfrm>
              <a:off x="2198025" y="26789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>
              <a:off x="2076575" y="28257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>
              <a:off x="1940350" y="29781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Servidor de modelo</a:t>
              </a:r>
              <a:endParaRPr>
                <a:solidFill>
                  <a:srgbClr val="F2F2F2"/>
                </a:solidFill>
              </a:endParaRPr>
            </a:p>
          </p:txBody>
        </p:sp>
      </p:grpSp>
      <p:cxnSp>
        <p:nvCxnSpPr>
          <p:cNvPr id="394" name="Google Shape;394;p26"/>
          <p:cNvCxnSpPr>
            <a:stCxn id="392" idx="3"/>
            <a:endCxn id="382" idx="1"/>
          </p:cNvCxnSpPr>
          <p:nvPr/>
        </p:nvCxnSpPr>
        <p:spPr>
          <a:xfrm>
            <a:off x="3250800" y="2222850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26"/>
          <p:cNvCxnSpPr>
            <a:stCxn id="382" idx="1"/>
            <a:endCxn id="392" idx="3"/>
          </p:cNvCxnSpPr>
          <p:nvPr/>
        </p:nvCxnSpPr>
        <p:spPr>
          <a:xfrm rot="10800000">
            <a:off x="3250800" y="2222975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6" name="Google Shape;396;p26"/>
          <p:cNvCxnSpPr>
            <a:stCxn id="393" idx="2"/>
            <a:endCxn id="380" idx="1"/>
          </p:cNvCxnSpPr>
          <p:nvPr/>
        </p:nvCxnSpPr>
        <p:spPr>
          <a:xfrm>
            <a:off x="2683025" y="2744250"/>
            <a:ext cx="529200" cy="914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26"/>
          <p:cNvCxnSpPr>
            <a:stCxn id="393" idx="1"/>
            <a:endCxn id="384" idx="3"/>
          </p:cNvCxnSpPr>
          <p:nvPr/>
        </p:nvCxnSpPr>
        <p:spPr>
          <a:xfrm flipH="1">
            <a:off x="1759175" y="2375250"/>
            <a:ext cx="492300" cy="12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Google Shape;398;p26"/>
          <p:cNvCxnSpPr>
            <a:stCxn id="384" idx="2"/>
            <a:endCxn id="380" idx="1"/>
          </p:cNvCxnSpPr>
          <p:nvPr/>
        </p:nvCxnSpPr>
        <p:spPr>
          <a:xfrm>
            <a:off x="1088325" y="2794875"/>
            <a:ext cx="2123700" cy="864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26"/>
          <p:cNvSpPr txBox="1"/>
          <p:nvPr/>
        </p:nvSpPr>
        <p:spPr>
          <a:xfrm>
            <a:off x="417525" y="924125"/>
            <a:ext cx="455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Microsserviços reativos inteligentes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27"/>
          <p:cNvCxnSpPr/>
          <p:nvPr/>
        </p:nvCxnSpPr>
        <p:spPr>
          <a:xfrm rot="10800000">
            <a:off x="7202749" y="2225674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5" name="Google Shape;405;p27"/>
          <p:cNvCxnSpPr/>
          <p:nvPr/>
        </p:nvCxnSpPr>
        <p:spPr>
          <a:xfrm>
            <a:off x="6399863" y="2969363"/>
            <a:ext cx="0" cy="302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6" name="Google Shape;406;p27"/>
          <p:cNvCxnSpPr/>
          <p:nvPr/>
        </p:nvCxnSpPr>
        <p:spPr>
          <a:xfrm rot="10800000">
            <a:off x="5068013" y="2225663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07" name="Google Shape;407;p27"/>
          <p:cNvCxnSpPr>
            <a:stCxn id="408" idx="1"/>
            <a:endCxn id="409" idx="3"/>
          </p:cNvCxnSpPr>
          <p:nvPr/>
        </p:nvCxnSpPr>
        <p:spPr>
          <a:xfrm flipH="1">
            <a:off x="4571875" y="2225675"/>
            <a:ext cx="1025100" cy="1433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0" name="Google Shape;410;p27"/>
          <p:cNvCxnSpPr>
            <a:stCxn id="411" idx="3"/>
            <a:endCxn id="408" idx="1"/>
          </p:cNvCxnSpPr>
          <p:nvPr/>
        </p:nvCxnSpPr>
        <p:spPr>
          <a:xfrm flipH="1" rot="10800000">
            <a:off x="5067900" y="2225675"/>
            <a:ext cx="529200" cy="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2" name="Google Shape;412;p27"/>
          <p:cNvCxnSpPr>
            <a:stCxn id="413" idx="2"/>
            <a:endCxn id="414" idx="0"/>
          </p:cNvCxnSpPr>
          <p:nvPr/>
        </p:nvCxnSpPr>
        <p:spPr>
          <a:xfrm>
            <a:off x="1088325" y="2794875"/>
            <a:ext cx="0" cy="451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5" name="Google Shape;415;p27"/>
          <p:cNvSpPr/>
          <p:nvPr/>
        </p:nvSpPr>
        <p:spPr>
          <a:xfrm>
            <a:off x="7731675" y="1881550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PWA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16" name="Google Shape;416;p27"/>
          <p:cNvSpPr/>
          <p:nvPr/>
        </p:nvSpPr>
        <p:spPr>
          <a:xfrm>
            <a:off x="5902475" y="3314975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08" name="Google Shape;408;p27"/>
          <p:cNvSpPr/>
          <p:nvPr/>
        </p:nvSpPr>
        <p:spPr>
          <a:xfrm>
            <a:off x="5596975" y="1481975"/>
            <a:ext cx="1605600" cy="1487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API de gerenciamento de inferências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11" name="Google Shape;411;p27"/>
          <p:cNvSpPr/>
          <p:nvPr/>
        </p:nvSpPr>
        <p:spPr>
          <a:xfrm>
            <a:off x="3864600" y="1769225"/>
            <a:ext cx="1203300" cy="914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Serviço de mensageria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09" name="Google Shape;409;p27"/>
          <p:cNvSpPr/>
          <p:nvPr/>
        </p:nvSpPr>
        <p:spPr>
          <a:xfrm>
            <a:off x="3212100" y="3314975"/>
            <a:ext cx="1359900" cy="688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2F2F2"/>
                </a:solidFill>
              </a:rPr>
              <a:t>Serviço de Armazenamento</a:t>
            </a:r>
            <a:endParaRPr sz="1200">
              <a:solidFill>
                <a:srgbClr val="F2F2F2"/>
              </a:solidFill>
            </a:endParaRPr>
          </a:p>
        </p:txBody>
      </p:sp>
      <p:sp>
        <p:nvSpPr>
          <p:cNvPr id="413" name="Google Shape;413;p27"/>
          <p:cNvSpPr/>
          <p:nvPr/>
        </p:nvSpPr>
        <p:spPr>
          <a:xfrm>
            <a:off x="417525" y="1957875"/>
            <a:ext cx="1341600" cy="837000"/>
          </a:xfrm>
          <a:prstGeom prst="rect">
            <a:avLst/>
          </a:prstGeom>
          <a:solidFill>
            <a:srgbClr val="CC0000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Registro de modelos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14" name="Google Shape;414;p27"/>
          <p:cNvSpPr/>
          <p:nvPr/>
        </p:nvSpPr>
        <p:spPr>
          <a:xfrm>
            <a:off x="527025" y="3246575"/>
            <a:ext cx="1122600" cy="7380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 do registro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17" name="Google Shape;417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8" name="Google Shape;418;p27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</a:t>
            </a:r>
            <a:endParaRPr/>
          </a:p>
        </p:txBody>
      </p:sp>
      <p:grpSp>
        <p:nvGrpSpPr>
          <p:cNvPr id="419" name="Google Shape;419;p27"/>
          <p:cNvGrpSpPr/>
          <p:nvPr/>
        </p:nvGrpSpPr>
        <p:grpSpPr>
          <a:xfrm>
            <a:off x="2251475" y="1707050"/>
            <a:ext cx="1120775" cy="1037200"/>
            <a:chOff x="1940350" y="2678975"/>
            <a:chExt cx="1120775" cy="1037200"/>
          </a:xfrm>
        </p:grpSpPr>
        <p:sp>
          <p:nvSpPr>
            <p:cNvPr id="420" name="Google Shape;420;p27"/>
            <p:cNvSpPr/>
            <p:nvPr/>
          </p:nvSpPr>
          <p:spPr>
            <a:xfrm>
              <a:off x="2198025" y="2678975"/>
              <a:ext cx="863100" cy="738000"/>
            </a:xfrm>
            <a:prstGeom prst="rect">
              <a:avLst/>
            </a:prstGeom>
            <a:solidFill>
              <a:srgbClr val="1155C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2076575" y="2825775"/>
              <a:ext cx="863100" cy="738000"/>
            </a:xfrm>
            <a:prstGeom prst="rect">
              <a:avLst/>
            </a:prstGeom>
            <a:solidFill>
              <a:srgbClr val="1155C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1940350" y="2978175"/>
              <a:ext cx="863100" cy="738000"/>
            </a:xfrm>
            <a:prstGeom prst="rect">
              <a:avLst/>
            </a:prstGeom>
            <a:solidFill>
              <a:srgbClr val="1155CC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Servidor de modelo</a:t>
              </a:r>
              <a:endParaRPr>
                <a:solidFill>
                  <a:srgbClr val="F2F2F2"/>
                </a:solidFill>
              </a:endParaRPr>
            </a:p>
          </p:txBody>
        </p:sp>
      </p:grpSp>
      <p:cxnSp>
        <p:nvCxnSpPr>
          <p:cNvPr id="423" name="Google Shape;423;p27"/>
          <p:cNvCxnSpPr>
            <a:stCxn id="421" idx="3"/>
            <a:endCxn id="411" idx="1"/>
          </p:cNvCxnSpPr>
          <p:nvPr/>
        </p:nvCxnSpPr>
        <p:spPr>
          <a:xfrm>
            <a:off x="3250800" y="2222850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27"/>
          <p:cNvCxnSpPr>
            <a:stCxn id="411" idx="1"/>
            <a:endCxn id="421" idx="3"/>
          </p:cNvCxnSpPr>
          <p:nvPr/>
        </p:nvCxnSpPr>
        <p:spPr>
          <a:xfrm rot="10800000">
            <a:off x="3250800" y="2222975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5" name="Google Shape;425;p27"/>
          <p:cNvCxnSpPr>
            <a:stCxn id="422" idx="2"/>
            <a:endCxn id="409" idx="1"/>
          </p:cNvCxnSpPr>
          <p:nvPr/>
        </p:nvCxnSpPr>
        <p:spPr>
          <a:xfrm>
            <a:off x="2683025" y="2744250"/>
            <a:ext cx="529200" cy="914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27"/>
          <p:cNvCxnSpPr>
            <a:stCxn id="422" idx="1"/>
            <a:endCxn id="413" idx="3"/>
          </p:cNvCxnSpPr>
          <p:nvPr/>
        </p:nvCxnSpPr>
        <p:spPr>
          <a:xfrm flipH="1">
            <a:off x="1759175" y="2375250"/>
            <a:ext cx="492300" cy="1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Google Shape;427;p27"/>
          <p:cNvCxnSpPr>
            <a:stCxn id="413" idx="2"/>
            <a:endCxn id="409" idx="1"/>
          </p:cNvCxnSpPr>
          <p:nvPr/>
        </p:nvCxnSpPr>
        <p:spPr>
          <a:xfrm>
            <a:off x="1088325" y="2794875"/>
            <a:ext cx="2123700" cy="864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8" name="Google Shape;428;p27"/>
          <p:cNvSpPr txBox="1"/>
          <p:nvPr/>
        </p:nvSpPr>
        <p:spPr>
          <a:xfrm>
            <a:off x="417525" y="924125"/>
            <a:ext cx="455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Microsserviços </a:t>
            </a: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reativos </a:t>
            </a:r>
            <a:r>
              <a:rPr lang="pt-BR" sz="2000">
                <a:solidFill>
                  <a:srgbClr val="EC3A3B"/>
                </a:solidFill>
                <a:latin typeface="Georgia"/>
                <a:ea typeface="Georgia"/>
                <a:cs typeface="Georgia"/>
                <a:sym typeface="Georgia"/>
              </a:rPr>
              <a:t>inteligentes</a:t>
            </a:r>
            <a:endParaRPr sz="2000">
              <a:solidFill>
                <a:srgbClr val="EC3A3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3" name="Google Shape;433;p28"/>
          <p:cNvCxnSpPr/>
          <p:nvPr/>
        </p:nvCxnSpPr>
        <p:spPr>
          <a:xfrm rot="10800000">
            <a:off x="7202749" y="2225674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Google Shape;434;p28"/>
          <p:cNvCxnSpPr/>
          <p:nvPr/>
        </p:nvCxnSpPr>
        <p:spPr>
          <a:xfrm>
            <a:off x="6399863" y="2969363"/>
            <a:ext cx="0" cy="302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28"/>
          <p:cNvCxnSpPr/>
          <p:nvPr/>
        </p:nvCxnSpPr>
        <p:spPr>
          <a:xfrm rot="10800000">
            <a:off x="5068013" y="2225663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Google Shape;436;p28"/>
          <p:cNvCxnSpPr>
            <a:stCxn id="437" idx="1"/>
            <a:endCxn id="438" idx="3"/>
          </p:cNvCxnSpPr>
          <p:nvPr/>
        </p:nvCxnSpPr>
        <p:spPr>
          <a:xfrm flipH="1">
            <a:off x="4571875" y="2225675"/>
            <a:ext cx="1025100" cy="1433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p28"/>
          <p:cNvCxnSpPr>
            <a:stCxn id="440" idx="3"/>
            <a:endCxn id="437" idx="1"/>
          </p:cNvCxnSpPr>
          <p:nvPr/>
        </p:nvCxnSpPr>
        <p:spPr>
          <a:xfrm flipH="1" rot="10800000">
            <a:off x="5067900" y="2225675"/>
            <a:ext cx="529200" cy="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28"/>
          <p:cNvCxnSpPr>
            <a:stCxn id="442" idx="2"/>
            <a:endCxn id="443" idx="0"/>
          </p:cNvCxnSpPr>
          <p:nvPr/>
        </p:nvCxnSpPr>
        <p:spPr>
          <a:xfrm>
            <a:off x="1088325" y="2794875"/>
            <a:ext cx="0" cy="451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4" name="Google Shape;444;p28"/>
          <p:cNvSpPr/>
          <p:nvPr/>
        </p:nvSpPr>
        <p:spPr>
          <a:xfrm>
            <a:off x="7731675" y="1881550"/>
            <a:ext cx="994800" cy="688200"/>
          </a:xfrm>
          <a:prstGeom prst="rect">
            <a:avLst/>
          </a:prstGeom>
          <a:solidFill>
            <a:srgbClr val="CC0000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PWA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45" name="Google Shape;445;p28"/>
          <p:cNvSpPr/>
          <p:nvPr/>
        </p:nvSpPr>
        <p:spPr>
          <a:xfrm>
            <a:off x="5902475" y="3314975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37" name="Google Shape;437;p28"/>
          <p:cNvSpPr/>
          <p:nvPr/>
        </p:nvSpPr>
        <p:spPr>
          <a:xfrm>
            <a:off x="5596975" y="1481975"/>
            <a:ext cx="1605600" cy="14874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API de gerenciamento de inferências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40" name="Google Shape;440;p28"/>
          <p:cNvSpPr/>
          <p:nvPr/>
        </p:nvSpPr>
        <p:spPr>
          <a:xfrm>
            <a:off x="3864600" y="1769225"/>
            <a:ext cx="1203300" cy="914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Serviço de mensageria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38" name="Google Shape;438;p28"/>
          <p:cNvSpPr/>
          <p:nvPr/>
        </p:nvSpPr>
        <p:spPr>
          <a:xfrm>
            <a:off x="3212100" y="3314975"/>
            <a:ext cx="13599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2F2F2"/>
                </a:solidFill>
              </a:rPr>
              <a:t>Serviço de Armazenamento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42" name="Google Shape;442;p28"/>
          <p:cNvSpPr/>
          <p:nvPr/>
        </p:nvSpPr>
        <p:spPr>
          <a:xfrm>
            <a:off x="417525" y="1957875"/>
            <a:ext cx="1341600" cy="837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Registro de modelos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43" name="Google Shape;443;p28"/>
          <p:cNvSpPr/>
          <p:nvPr/>
        </p:nvSpPr>
        <p:spPr>
          <a:xfrm>
            <a:off x="527025" y="3246575"/>
            <a:ext cx="1122600" cy="738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 do registro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46" name="Google Shape;446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7" name="Google Shape;447;p28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</a:t>
            </a:r>
            <a:endParaRPr/>
          </a:p>
        </p:txBody>
      </p:sp>
      <p:grpSp>
        <p:nvGrpSpPr>
          <p:cNvPr id="448" name="Google Shape;448;p28"/>
          <p:cNvGrpSpPr/>
          <p:nvPr/>
        </p:nvGrpSpPr>
        <p:grpSpPr>
          <a:xfrm>
            <a:off x="2251475" y="1707050"/>
            <a:ext cx="1120775" cy="1037200"/>
            <a:chOff x="1940350" y="2678975"/>
            <a:chExt cx="1120775" cy="1037200"/>
          </a:xfrm>
        </p:grpSpPr>
        <p:sp>
          <p:nvSpPr>
            <p:cNvPr id="449" name="Google Shape;449;p28"/>
            <p:cNvSpPr/>
            <p:nvPr/>
          </p:nvSpPr>
          <p:spPr>
            <a:xfrm>
              <a:off x="2198025" y="26789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2076575" y="28257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1940350" y="29781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Servidor de modelo</a:t>
              </a:r>
              <a:endParaRPr>
                <a:solidFill>
                  <a:srgbClr val="F2F2F2"/>
                </a:solidFill>
              </a:endParaRPr>
            </a:p>
          </p:txBody>
        </p:sp>
      </p:grpSp>
      <p:cxnSp>
        <p:nvCxnSpPr>
          <p:cNvPr id="452" name="Google Shape;452;p28"/>
          <p:cNvCxnSpPr>
            <a:stCxn id="450" idx="3"/>
            <a:endCxn id="440" idx="1"/>
          </p:cNvCxnSpPr>
          <p:nvPr/>
        </p:nvCxnSpPr>
        <p:spPr>
          <a:xfrm>
            <a:off x="3250800" y="2222850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28"/>
          <p:cNvCxnSpPr>
            <a:stCxn id="440" idx="1"/>
            <a:endCxn id="450" idx="3"/>
          </p:cNvCxnSpPr>
          <p:nvPr/>
        </p:nvCxnSpPr>
        <p:spPr>
          <a:xfrm rot="10800000">
            <a:off x="3250800" y="2222975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" name="Google Shape;454;p28"/>
          <p:cNvCxnSpPr>
            <a:stCxn id="451" idx="2"/>
            <a:endCxn id="438" idx="1"/>
          </p:cNvCxnSpPr>
          <p:nvPr/>
        </p:nvCxnSpPr>
        <p:spPr>
          <a:xfrm>
            <a:off x="2683025" y="2744250"/>
            <a:ext cx="529200" cy="914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5" name="Google Shape;455;p28"/>
          <p:cNvCxnSpPr>
            <a:stCxn id="451" idx="1"/>
            <a:endCxn id="442" idx="3"/>
          </p:cNvCxnSpPr>
          <p:nvPr/>
        </p:nvCxnSpPr>
        <p:spPr>
          <a:xfrm flipH="1">
            <a:off x="1759175" y="2375250"/>
            <a:ext cx="492300" cy="12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6" name="Google Shape;456;p28"/>
          <p:cNvCxnSpPr>
            <a:stCxn id="442" idx="2"/>
            <a:endCxn id="438" idx="1"/>
          </p:cNvCxnSpPr>
          <p:nvPr/>
        </p:nvCxnSpPr>
        <p:spPr>
          <a:xfrm>
            <a:off x="1088325" y="2794875"/>
            <a:ext cx="2123700" cy="864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7" name="Google Shape;457;p28"/>
          <p:cNvSpPr txBox="1"/>
          <p:nvPr/>
        </p:nvSpPr>
        <p:spPr>
          <a:xfrm>
            <a:off x="417525" y="924125"/>
            <a:ext cx="455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Microsserviços reativos inteligentes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29"/>
          <p:cNvCxnSpPr/>
          <p:nvPr/>
        </p:nvCxnSpPr>
        <p:spPr>
          <a:xfrm rot="10800000">
            <a:off x="7202749" y="2225674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3" name="Google Shape;463;p29"/>
          <p:cNvCxnSpPr/>
          <p:nvPr/>
        </p:nvCxnSpPr>
        <p:spPr>
          <a:xfrm>
            <a:off x="6399863" y="2969363"/>
            <a:ext cx="0" cy="302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4" name="Google Shape;464;p29"/>
          <p:cNvCxnSpPr/>
          <p:nvPr/>
        </p:nvCxnSpPr>
        <p:spPr>
          <a:xfrm rot="10800000">
            <a:off x="5068013" y="2225663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5" name="Google Shape;465;p29"/>
          <p:cNvCxnSpPr>
            <a:stCxn id="466" idx="1"/>
            <a:endCxn id="467" idx="3"/>
          </p:cNvCxnSpPr>
          <p:nvPr/>
        </p:nvCxnSpPr>
        <p:spPr>
          <a:xfrm flipH="1">
            <a:off x="4571875" y="2225675"/>
            <a:ext cx="1025100" cy="1433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" name="Google Shape;468;p29"/>
          <p:cNvCxnSpPr>
            <a:stCxn id="469" idx="3"/>
            <a:endCxn id="466" idx="1"/>
          </p:cNvCxnSpPr>
          <p:nvPr/>
        </p:nvCxnSpPr>
        <p:spPr>
          <a:xfrm flipH="1" rot="10800000">
            <a:off x="5067900" y="2225675"/>
            <a:ext cx="529200" cy="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0" name="Google Shape;470;p29"/>
          <p:cNvCxnSpPr>
            <a:stCxn id="471" idx="2"/>
            <a:endCxn id="472" idx="0"/>
          </p:cNvCxnSpPr>
          <p:nvPr/>
        </p:nvCxnSpPr>
        <p:spPr>
          <a:xfrm>
            <a:off x="1088325" y="2794875"/>
            <a:ext cx="0" cy="451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3" name="Google Shape;473;p29"/>
          <p:cNvSpPr/>
          <p:nvPr/>
        </p:nvSpPr>
        <p:spPr>
          <a:xfrm>
            <a:off x="7731675" y="1881550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PWA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74" name="Google Shape;474;p29"/>
          <p:cNvSpPr/>
          <p:nvPr/>
        </p:nvSpPr>
        <p:spPr>
          <a:xfrm>
            <a:off x="5902475" y="3314975"/>
            <a:ext cx="994800" cy="688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5596975" y="1481975"/>
            <a:ext cx="1605600" cy="1487400"/>
          </a:xfrm>
          <a:prstGeom prst="rect">
            <a:avLst/>
          </a:prstGeom>
          <a:solidFill>
            <a:srgbClr val="CC0000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API de gerenciamento de inferências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3864600" y="1769225"/>
            <a:ext cx="1203300" cy="9141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Serviço de mensageria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3212100" y="3314975"/>
            <a:ext cx="1359900" cy="6882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2F2F2"/>
                </a:solidFill>
              </a:rPr>
              <a:t>Serviço de Armazenamento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71" name="Google Shape;471;p29"/>
          <p:cNvSpPr/>
          <p:nvPr/>
        </p:nvSpPr>
        <p:spPr>
          <a:xfrm>
            <a:off x="417525" y="1957875"/>
            <a:ext cx="1341600" cy="837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Registro de modelos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72" name="Google Shape;472;p29"/>
          <p:cNvSpPr/>
          <p:nvPr/>
        </p:nvSpPr>
        <p:spPr>
          <a:xfrm>
            <a:off x="527025" y="3246575"/>
            <a:ext cx="1122600" cy="738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 do registro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75" name="Google Shape;475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6" name="Google Shape;476;p29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</a:t>
            </a:r>
            <a:endParaRPr/>
          </a:p>
        </p:txBody>
      </p:sp>
      <p:grpSp>
        <p:nvGrpSpPr>
          <p:cNvPr id="477" name="Google Shape;477;p29"/>
          <p:cNvGrpSpPr/>
          <p:nvPr/>
        </p:nvGrpSpPr>
        <p:grpSpPr>
          <a:xfrm>
            <a:off x="2251475" y="1707050"/>
            <a:ext cx="1120775" cy="1037200"/>
            <a:chOff x="1940350" y="2678975"/>
            <a:chExt cx="1120775" cy="1037200"/>
          </a:xfrm>
        </p:grpSpPr>
        <p:sp>
          <p:nvSpPr>
            <p:cNvPr id="478" name="Google Shape;478;p29"/>
            <p:cNvSpPr/>
            <p:nvPr/>
          </p:nvSpPr>
          <p:spPr>
            <a:xfrm>
              <a:off x="2198025" y="26789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2076575" y="28257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1940350" y="29781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Servidor de modelo</a:t>
              </a:r>
              <a:endParaRPr>
                <a:solidFill>
                  <a:srgbClr val="F2F2F2"/>
                </a:solidFill>
              </a:endParaRPr>
            </a:p>
          </p:txBody>
        </p:sp>
      </p:grpSp>
      <p:cxnSp>
        <p:nvCxnSpPr>
          <p:cNvPr id="481" name="Google Shape;481;p29"/>
          <p:cNvCxnSpPr>
            <a:stCxn id="479" idx="3"/>
            <a:endCxn id="469" idx="1"/>
          </p:cNvCxnSpPr>
          <p:nvPr/>
        </p:nvCxnSpPr>
        <p:spPr>
          <a:xfrm>
            <a:off x="3250800" y="2222850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2" name="Google Shape;482;p29"/>
          <p:cNvCxnSpPr>
            <a:stCxn id="469" idx="1"/>
            <a:endCxn id="479" idx="3"/>
          </p:cNvCxnSpPr>
          <p:nvPr/>
        </p:nvCxnSpPr>
        <p:spPr>
          <a:xfrm rot="10800000">
            <a:off x="3250800" y="2222975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" name="Google Shape;483;p29"/>
          <p:cNvCxnSpPr>
            <a:stCxn id="480" idx="2"/>
            <a:endCxn id="467" idx="1"/>
          </p:cNvCxnSpPr>
          <p:nvPr/>
        </p:nvCxnSpPr>
        <p:spPr>
          <a:xfrm>
            <a:off x="2683025" y="2744250"/>
            <a:ext cx="529200" cy="914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4" name="Google Shape;484;p29"/>
          <p:cNvCxnSpPr>
            <a:stCxn id="480" idx="1"/>
            <a:endCxn id="471" idx="3"/>
          </p:cNvCxnSpPr>
          <p:nvPr/>
        </p:nvCxnSpPr>
        <p:spPr>
          <a:xfrm flipH="1">
            <a:off x="1759175" y="2375250"/>
            <a:ext cx="492300" cy="12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5" name="Google Shape;485;p29"/>
          <p:cNvCxnSpPr>
            <a:stCxn id="471" idx="2"/>
            <a:endCxn id="467" idx="1"/>
          </p:cNvCxnSpPr>
          <p:nvPr/>
        </p:nvCxnSpPr>
        <p:spPr>
          <a:xfrm>
            <a:off x="1088325" y="2794875"/>
            <a:ext cx="2123700" cy="864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6" name="Google Shape;486;p29"/>
          <p:cNvSpPr txBox="1"/>
          <p:nvPr/>
        </p:nvSpPr>
        <p:spPr>
          <a:xfrm>
            <a:off x="417525" y="924125"/>
            <a:ext cx="455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EC3A3B"/>
                </a:solidFill>
                <a:latin typeface="Georgia"/>
                <a:ea typeface="Georgia"/>
                <a:cs typeface="Georgia"/>
                <a:sym typeface="Georgia"/>
              </a:rPr>
              <a:t>Microsserviços </a:t>
            </a: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reativos inteligentes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1" name="Google Shape;491;p30"/>
          <p:cNvCxnSpPr/>
          <p:nvPr/>
        </p:nvCxnSpPr>
        <p:spPr>
          <a:xfrm rot="10800000">
            <a:off x="7202749" y="2225674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30"/>
          <p:cNvCxnSpPr/>
          <p:nvPr/>
        </p:nvCxnSpPr>
        <p:spPr>
          <a:xfrm>
            <a:off x="6399863" y="2969363"/>
            <a:ext cx="0" cy="302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30"/>
          <p:cNvCxnSpPr/>
          <p:nvPr/>
        </p:nvCxnSpPr>
        <p:spPr>
          <a:xfrm rot="10800000">
            <a:off x="5068013" y="2225663"/>
            <a:ext cx="528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30"/>
          <p:cNvCxnSpPr>
            <a:stCxn id="495" idx="1"/>
            <a:endCxn id="496" idx="3"/>
          </p:cNvCxnSpPr>
          <p:nvPr/>
        </p:nvCxnSpPr>
        <p:spPr>
          <a:xfrm flipH="1">
            <a:off x="4571875" y="2225675"/>
            <a:ext cx="1025100" cy="1433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7" name="Google Shape;497;p30"/>
          <p:cNvCxnSpPr>
            <a:stCxn id="498" idx="3"/>
            <a:endCxn id="495" idx="1"/>
          </p:cNvCxnSpPr>
          <p:nvPr/>
        </p:nvCxnSpPr>
        <p:spPr>
          <a:xfrm flipH="1" rot="10800000">
            <a:off x="5067900" y="2225675"/>
            <a:ext cx="529200" cy="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30"/>
          <p:cNvCxnSpPr>
            <a:stCxn id="500" idx="2"/>
            <a:endCxn id="501" idx="0"/>
          </p:cNvCxnSpPr>
          <p:nvPr/>
        </p:nvCxnSpPr>
        <p:spPr>
          <a:xfrm>
            <a:off x="1088325" y="2794875"/>
            <a:ext cx="0" cy="451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2" name="Google Shape;502;p30"/>
          <p:cNvSpPr/>
          <p:nvPr/>
        </p:nvSpPr>
        <p:spPr>
          <a:xfrm>
            <a:off x="7731675" y="1881550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PWA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5902475" y="3314975"/>
            <a:ext cx="9948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5596975" y="1481975"/>
            <a:ext cx="1605600" cy="14874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API de gerenciamento de inferências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98" name="Google Shape;498;p30"/>
          <p:cNvSpPr/>
          <p:nvPr/>
        </p:nvSpPr>
        <p:spPr>
          <a:xfrm>
            <a:off x="3864600" y="1769225"/>
            <a:ext cx="1203300" cy="914100"/>
          </a:xfrm>
          <a:prstGeom prst="rect">
            <a:avLst/>
          </a:prstGeom>
          <a:solidFill>
            <a:srgbClr val="CC0000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Serviço de mensageria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3212100" y="3314975"/>
            <a:ext cx="1359900" cy="6882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2F2F2"/>
                </a:solidFill>
              </a:rPr>
              <a:t>Serviço de Armazenamento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500" name="Google Shape;500;p30"/>
          <p:cNvSpPr/>
          <p:nvPr/>
        </p:nvSpPr>
        <p:spPr>
          <a:xfrm>
            <a:off x="417525" y="1957875"/>
            <a:ext cx="1341600" cy="837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Registro de modelos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501" name="Google Shape;501;p30"/>
          <p:cNvSpPr/>
          <p:nvPr/>
        </p:nvSpPr>
        <p:spPr>
          <a:xfrm>
            <a:off x="527025" y="3246575"/>
            <a:ext cx="1122600" cy="7380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2F2F2"/>
                </a:solidFill>
              </a:rPr>
              <a:t>DB do registro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504" name="Google Shape;504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05" name="Google Shape;505;p30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Arquitetura</a:t>
            </a:r>
            <a:endParaRPr/>
          </a:p>
        </p:txBody>
      </p:sp>
      <p:grpSp>
        <p:nvGrpSpPr>
          <p:cNvPr id="506" name="Google Shape;506;p30"/>
          <p:cNvGrpSpPr/>
          <p:nvPr/>
        </p:nvGrpSpPr>
        <p:grpSpPr>
          <a:xfrm>
            <a:off x="2251475" y="1707050"/>
            <a:ext cx="1120775" cy="1037200"/>
            <a:chOff x="1940350" y="2678975"/>
            <a:chExt cx="1120775" cy="1037200"/>
          </a:xfrm>
        </p:grpSpPr>
        <p:sp>
          <p:nvSpPr>
            <p:cNvPr id="507" name="Google Shape;507;p30"/>
            <p:cNvSpPr/>
            <p:nvPr/>
          </p:nvSpPr>
          <p:spPr>
            <a:xfrm>
              <a:off x="2198025" y="26789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2076575" y="2825775"/>
              <a:ext cx="863100" cy="73800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Model Server</a:t>
              </a:r>
              <a:endParaRPr>
                <a:solidFill>
                  <a:srgbClr val="F2F2F2"/>
                </a:solidFill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1940350" y="2978175"/>
              <a:ext cx="863100" cy="738000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F2F2F2"/>
                  </a:solidFill>
                </a:rPr>
                <a:t>Servidor de modelo</a:t>
              </a:r>
              <a:endParaRPr>
                <a:solidFill>
                  <a:srgbClr val="F2F2F2"/>
                </a:solidFill>
              </a:endParaRPr>
            </a:p>
          </p:txBody>
        </p:sp>
      </p:grpSp>
      <p:cxnSp>
        <p:nvCxnSpPr>
          <p:cNvPr id="510" name="Google Shape;510;p30"/>
          <p:cNvCxnSpPr>
            <a:stCxn id="508" idx="3"/>
            <a:endCxn id="498" idx="1"/>
          </p:cNvCxnSpPr>
          <p:nvPr/>
        </p:nvCxnSpPr>
        <p:spPr>
          <a:xfrm>
            <a:off x="3250800" y="2222850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1" name="Google Shape;511;p30"/>
          <p:cNvCxnSpPr>
            <a:stCxn id="498" idx="1"/>
            <a:endCxn id="508" idx="3"/>
          </p:cNvCxnSpPr>
          <p:nvPr/>
        </p:nvCxnSpPr>
        <p:spPr>
          <a:xfrm rot="10800000">
            <a:off x="3250800" y="2222975"/>
            <a:ext cx="613800" cy="3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2" name="Google Shape;512;p30"/>
          <p:cNvCxnSpPr>
            <a:stCxn id="509" idx="2"/>
            <a:endCxn id="496" idx="1"/>
          </p:cNvCxnSpPr>
          <p:nvPr/>
        </p:nvCxnSpPr>
        <p:spPr>
          <a:xfrm>
            <a:off x="2683025" y="2744250"/>
            <a:ext cx="529200" cy="914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3" name="Google Shape;513;p30"/>
          <p:cNvCxnSpPr>
            <a:stCxn id="509" idx="1"/>
            <a:endCxn id="500" idx="3"/>
          </p:cNvCxnSpPr>
          <p:nvPr/>
        </p:nvCxnSpPr>
        <p:spPr>
          <a:xfrm flipH="1">
            <a:off x="1759175" y="2375250"/>
            <a:ext cx="492300" cy="12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4" name="Google Shape;514;p30"/>
          <p:cNvCxnSpPr>
            <a:stCxn id="500" idx="2"/>
            <a:endCxn id="496" idx="1"/>
          </p:cNvCxnSpPr>
          <p:nvPr/>
        </p:nvCxnSpPr>
        <p:spPr>
          <a:xfrm>
            <a:off x="1088325" y="2794875"/>
            <a:ext cx="2123700" cy="8643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5" name="Google Shape;515;p30"/>
          <p:cNvSpPr txBox="1"/>
          <p:nvPr/>
        </p:nvSpPr>
        <p:spPr>
          <a:xfrm>
            <a:off x="417525" y="924125"/>
            <a:ext cx="455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Microsserviços </a:t>
            </a:r>
            <a:r>
              <a:rPr lang="pt-BR" sz="2000">
                <a:solidFill>
                  <a:srgbClr val="EC3A3B"/>
                </a:solidFill>
                <a:latin typeface="Georgia"/>
                <a:ea typeface="Georgia"/>
                <a:cs typeface="Georgia"/>
                <a:sym typeface="Georgia"/>
              </a:rPr>
              <a:t>reativos </a:t>
            </a:r>
            <a:r>
              <a:rPr lang="pt-BR" sz="2000">
                <a:latin typeface="Georgia"/>
                <a:ea typeface="Georgia"/>
                <a:cs typeface="Georgia"/>
                <a:sym typeface="Georgia"/>
              </a:rPr>
              <a:t>inteligentes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21" name="Google Shape;521;p31"/>
          <p:cNvCxnSpPr>
            <a:endCxn id="522" idx="3"/>
          </p:cNvCxnSpPr>
          <p:nvPr/>
        </p:nvCxnSpPr>
        <p:spPr>
          <a:xfrm rot="10800000">
            <a:off x="6984411" y="2174767"/>
            <a:ext cx="574500" cy="5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3" name="Google Shape;523;p31"/>
          <p:cNvCxnSpPr>
            <a:stCxn id="522" idx="2"/>
          </p:cNvCxnSpPr>
          <p:nvPr/>
        </p:nvCxnSpPr>
        <p:spPr>
          <a:xfrm>
            <a:off x="6264366" y="2883960"/>
            <a:ext cx="0" cy="341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31"/>
          <p:cNvCxnSpPr>
            <a:stCxn id="525" idx="2"/>
            <a:endCxn id="526" idx="0"/>
          </p:cNvCxnSpPr>
          <p:nvPr/>
        </p:nvCxnSpPr>
        <p:spPr>
          <a:xfrm>
            <a:off x="1194025" y="2699625"/>
            <a:ext cx="0" cy="646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7" name="Google Shape;527;p31"/>
          <p:cNvCxnSpPr>
            <a:stCxn id="528" idx="3"/>
            <a:endCxn id="529" idx="1"/>
          </p:cNvCxnSpPr>
          <p:nvPr/>
        </p:nvCxnSpPr>
        <p:spPr>
          <a:xfrm>
            <a:off x="3138316" y="2173038"/>
            <a:ext cx="695100" cy="3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0" name="Google Shape;530;p31"/>
          <p:cNvCxnSpPr/>
          <p:nvPr/>
        </p:nvCxnSpPr>
        <p:spPr>
          <a:xfrm flipH="1">
            <a:off x="1726983" y="2222672"/>
            <a:ext cx="580500" cy="1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1" name="Google Shape;531;p31"/>
          <p:cNvCxnSpPr>
            <a:stCxn id="532" idx="2"/>
            <a:endCxn id="533" idx="0"/>
          </p:cNvCxnSpPr>
          <p:nvPr/>
        </p:nvCxnSpPr>
        <p:spPr>
          <a:xfrm>
            <a:off x="2641970" y="2645489"/>
            <a:ext cx="1281600" cy="668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26" name="Google Shape;5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75" y="3346272"/>
            <a:ext cx="1065900" cy="540026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3" name="Google Shape;53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319" y="3313567"/>
            <a:ext cx="1434295" cy="60543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9" name="Google Shape;52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3416" y="1707785"/>
            <a:ext cx="1018303" cy="93770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4" name="Google Shape;5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6124" y="3233854"/>
            <a:ext cx="776576" cy="76487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35" name="Google Shape;535;p31"/>
          <p:cNvCxnSpPr>
            <a:stCxn id="522" idx="1"/>
            <a:endCxn id="529" idx="3"/>
          </p:cNvCxnSpPr>
          <p:nvPr/>
        </p:nvCxnSpPr>
        <p:spPr>
          <a:xfrm flipH="1">
            <a:off x="4851719" y="2174838"/>
            <a:ext cx="692700" cy="1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36" name="Google Shape;53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8897" y="1673305"/>
            <a:ext cx="1018303" cy="100295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537" name="Google Shape;537;p31"/>
          <p:cNvCxnSpPr>
            <a:stCxn id="522" idx="1"/>
            <a:endCxn id="533" idx="3"/>
          </p:cNvCxnSpPr>
          <p:nvPr/>
        </p:nvCxnSpPr>
        <p:spPr>
          <a:xfrm flipH="1">
            <a:off x="4640614" y="2254586"/>
            <a:ext cx="903600" cy="1361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8" name="Google Shape;538;p31"/>
          <p:cNvCxnSpPr>
            <a:stCxn id="529" idx="1"/>
            <a:endCxn id="528" idx="3"/>
          </p:cNvCxnSpPr>
          <p:nvPr/>
        </p:nvCxnSpPr>
        <p:spPr>
          <a:xfrm rot="10800000">
            <a:off x="3138316" y="2173038"/>
            <a:ext cx="695100" cy="3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9" name="Google Shape;539;p31"/>
          <p:cNvCxnSpPr>
            <a:stCxn id="529" idx="3"/>
            <a:endCxn id="522" idx="1"/>
          </p:cNvCxnSpPr>
          <p:nvPr/>
        </p:nvCxnSpPr>
        <p:spPr>
          <a:xfrm flipH="1" rot="10800000">
            <a:off x="4851719" y="2174838"/>
            <a:ext cx="692700" cy="1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0" name="Google Shape;540;p31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Implementação </a:t>
            </a:r>
            <a:endParaRPr/>
          </a:p>
        </p:txBody>
      </p:sp>
      <p:cxnSp>
        <p:nvCxnSpPr>
          <p:cNvPr id="541" name="Google Shape;541;p31"/>
          <p:cNvCxnSpPr>
            <a:stCxn id="525" idx="2"/>
            <a:endCxn id="533" idx="1"/>
          </p:cNvCxnSpPr>
          <p:nvPr/>
        </p:nvCxnSpPr>
        <p:spPr>
          <a:xfrm>
            <a:off x="1194025" y="2699625"/>
            <a:ext cx="2012400" cy="9168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42" name="Google Shape;542;p31"/>
          <p:cNvGrpSpPr/>
          <p:nvPr/>
        </p:nvGrpSpPr>
        <p:grpSpPr>
          <a:xfrm>
            <a:off x="5547263" y="1514050"/>
            <a:ext cx="1434303" cy="1361700"/>
            <a:chOff x="6913225" y="2535075"/>
            <a:chExt cx="1434303" cy="1361700"/>
          </a:xfrm>
        </p:grpSpPr>
        <p:grpSp>
          <p:nvGrpSpPr>
            <p:cNvPr id="543" name="Google Shape;543;p31"/>
            <p:cNvGrpSpPr/>
            <p:nvPr/>
          </p:nvGrpSpPr>
          <p:grpSpPr>
            <a:xfrm>
              <a:off x="6913225" y="2535075"/>
              <a:ext cx="1434303" cy="1361700"/>
              <a:chOff x="6913225" y="2535075"/>
              <a:chExt cx="1434303" cy="1361700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6913225" y="2535075"/>
                <a:ext cx="1434300" cy="1361700"/>
              </a:xfrm>
              <a:prstGeom prst="rect">
                <a:avLst/>
              </a:prstGeom>
              <a:solidFill>
                <a:schemeClr val="dk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45" name="Google Shape;545;p31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913229" y="2600854"/>
                <a:ext cx="1434300" cy="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46" name="Google Shape;546;p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178575" y="2983796"/>
              <a:ext cx="903600" cy="8578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7" name="Google Shape;547;p31"/>
          <p:cNvGrpSpPr/>
          <p:nvPr/>
        </p:nvGrpSpPr>
        <p:grpSpPr>
          <a:xfrm>
            <a:off x="661075" y="1655325"/>
            <a:ext cx="1065900" cy="1044300"/>
            <a:chOff x="661075" y="1655325"/>
            <a:chExt cx="1065900" cy="1044300"/>
          </a:xfrm>
        </p:grpSpPr>
        <p:sp>
          <p:nvSpPr>
            <p:cNvPr id="525" name="Google Shape;525;p31"/>
            <p:cNvSpPr/>
            <p:nvPr/>
          </p:nvSpPr>
          <p:spPr>
            <a:xfrm>
              <a:off x="661075" y="1655325"/>
              <a:ext cx="1065900" cy="10443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8" name="Google Shape;548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82451" y="1913151"/>
              <a:ext cx="1018300" cy="5634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" name="Google Shape;549;p31"/>
          <p:cNvGrpSpPr/>
          <p:nvPr/>
        </p:nvGrpSpPr>
        <p:grpSpPr>
          <a:xfrm>
            <a:off x="2307470" y="1673306"/>
            <a:ext cx="964358" cy="972193"/>
            <a:chOff x="2307470" y="1673306"/>
            <a:chExt cx="964358" cy="972193"/>
          </a:xfrm>
        </p:grpSpPr>
        <p:grpSp>
          <p:nvGrpSpPr>
            <p:cNvPr id="550" name="Google Shape;550;p31"/>
            <p:cNvGrpSpPr/>
            <p:nvPr/>
          </p:nvGrpSpPr>
          <p:grpSpPr>
            <a:xfrm>
              <a:off x="2602820" y="1673306"/>
              <a:ext cx="669008" cy="658893"/>
              <a:chOff x="3453545" y="672456"/>
              <a:chExt cx="669008" cy="658893"/>
            </a:xfrm>
          </p:grpSpPr>
          <p:pic>
            <p:nvPicPr>
              <p:cNvPr id="551" name="Google Shape;551;p31"/>
              <p:cNvPicPr preferRelativeResize="0"/>
              <p:nvPr/>
            </p:nvPicPr>
            <p:blipFill rotWithShape="1">
              <a:blip r:embed="rId9">
                <a:alphaModFix/>
              </a:blip>
              <a:srcRect b="758" l="0" r="0" t="758"/>
              <a:stretch/>
            </p:blipFill>
            <p:spPr>
              <a:xfrm>
                <a:off x="3453545" y="672456"/>
                <a:ext cx="668999" cy="658883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552" name="Google Shape;552;p31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946078" y="1116814"/>
                <a:ext cx="176475" cy="214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3" name="Google Shape;553;p31"/>
            <p:cNvGrpSpPr/>
            <p:nvPr/>
          </p:nvGrpSpPr>
          <p:grpSpPr>
            <a:xfrm>
              <a:off x="2468870" y="1845331"/>
              <a:ext cx="669008" cy="658893"/>
              <a:chOff x="3453545" y="672456"/>
              <a:chExt cx="669008" cy="658893"/>
            </a:xfrm>
          </p:grpSpPr>
          <p:pic>
            <p:nvPicPr>
              <p:cNvPr id="554" name="Google Shape;554;p31"/>
              <p:cNvPicPr preferRelativeResize="0"/>
              <p:nvPr/>
            </p:nvPicPr>
            <p:blipFill rotWithShape="1">
              <a:blip r:embed="rId9">
                <a:alphaModFix/>
              </a:blip>
              <a:srcRect b="758" l="0" r="0" t="758"/>
              <a:stretch/>
            </p:blipFill>
            <p:spPr>
              <a:xfrm>
                <a:off x="3453545" y="672456"/>
                <a:ext cx="668999" cy="658883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555" name="Google Shape;555;p31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946078" y="1116814"/>
                <a:ext cx="176475" cy="214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6" name="Google Shape;556;p31"/>
            <p:cNvGrpSpPr/>
            <p:nvPr/>
          </p:nvGrpSpPr>
          <p:grpSpPr>
            <a:xfrm>
              <a:off x="2307470" y="1986606"/>
              <a:ext cx="669008" cy="658893"/>
              <a:chOff x="3453545" y="672456"/>
              <a:chExt cx="669008" cy="658893"/>
            </a:xfrm>
          </p:grpSpPr>
          <p:pic>
            <p:nvPicPr>
              <p:cNvPr id="532" name="Google Shape;532;p31"/>
              <p:cNvPicPr preferRelativeResize="0"/>
              <p:nvPr/>
            </p:nvPicPr>
            <p:blipFill rotWithShape="1">
              <a:blip r:embed="rId9">
                <a:alphaModFix/>
              </a:blip>
              <a:srcRect b="758" l="0" r="0" t="758"/>
              <a:stretch/>
            </p:blipFill>
            <p:spPr>
              <a:xfrm>
                <a:off x="3453545" y="672456"/>
                <a:ext cx="668999" cy="658883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557" name="Google Shape;557;p31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3946078" y="1116814"/>
                <a:ext cx="176475" cy="214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Motivação</a:t>
            </a:r>
            <a:endParaRPr sz="4000"/>
          </a:p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563" name="Google Shape;563;p32"/>
          <p:cNvCxnSpPr/>
          <p:nvPr/>
        </p:nvCxnSpPr>
        <p:spPr>
          <a:xfrm>
            <a:off x="4559250" y="1251775"/>
            <a:ext cx="25500" cy="3685500"/>
          </a:xfrm>
          <a:prstGeom prst="straightConnector1">
            <a:avLst/>
          </a:prstGeom>
          <a:noFill/>
          <a:ln cap="flat" cmpd="sng" w="19050">
            <a:solidFill>
              <a:srgbClr val="EC3A3B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564" name="Google Shape;564;p32"/>
          <p:cNvPicPr preferRelativeResize="0"/>
          <p:nvPr/>
        </p:nvPicPr>
        <p:blipFill rotWithShape="1">
          <a:blip r:embed="rId3">
            <a:alphaModFix/>
          </a:blip>
          <a:srcRect b="0" l="0" r="22750" t="0"/>
          <a:stretch/>
        </p:blipFill>
        <p:spPr>
          <a:xfrm>
            <a:off x="4779650" y="2377213"/>
            <a:ext cx="3969326" cy="21664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5" name="Google Shape;5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59" y="2377225"/>
            <a:ext cx="3969280" cy="21664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6" name="Google Shape;566;p32"/>
          <p:cNvSpPr txBox="1"/>
          <p:nvPr>
            <p:ph type="title"/>
          </p:nvPr>
        </p:nvSpPr>
        <p:spPr>
          <a:xfrm>
            <a:off x="3065663" y="378325"/>
            <a:ext cx="28722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Desenvolvimento</a:t>
            </a:r>
            <a:endParaRPr/>
          </a:p>
        </p:txBody>
      </p:sp>
      <p:grpSp>
        <p:nvGrpSpPr>
          <p:cNvPr id="567" name="Google Shape;567;p32"/>
          <p:cNvGrpSpPr/>
          <p:nvPr/>
        </p:nvGrpSpPr>
        <p:grpSpPr>
          <a:xfrm>
            <a:off x="2649799" y="895056"/>
            <a:ext cx="1371174" cy="1346103"/>
            <a:chOff x="661075" y="1655325"/>
            <a:chExt cx="1065900" cy="1044300"/>
          </a:xfrm>
        </p:grpSpPr>
        <p:sp>
          <p:nvSpPr>
            <p:cNvPr id="568" name="Google Shape;568;p32"/>
            <p:cNvSpPr/>
            <p:nvPr/>
          </p:nvSpPr>
          <p:spPr>
            <a:xfrm>
              <a:off x="661075" y="1655325"/>
              <a:ext cx="1065900" cy="1044300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9" name="Google Shape;569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2451" y="1913151"/>
              <a:ext cx="1018300" cy="5634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0" name="Google Shape;570;p32"/>
          <p:cNvGrpSpPr/>
          <p:nvPr/>
        </p:nvGrpSpPr>
        <p:grpSpPr>
          <a:xfrm>
            <a:off x="740319" y="895076"/>
            <a:ext cx="1371199" cy="1346052"/>
            <a:chOff x="3453545" y="672456"/>
            <a:chExt cx="669008" cy="658893"/>
          </a:xfrm>
        </p:grpSpPr>
        <p:pic>
          <p:nvPicPr>
            <p:cNvPr id="571" name="Google Shape;571;p32"/>
            <p:cNvPicPr preferRelativeResize="0"/>
            <p:nvPr/>
          </p:nvPicPr>
          <p:blipFill rotWithShape="1">
            <a:blip r:embed="rId6">
              <a:alphaModFix/>
            </a:blip>
            <a:srcRect b="758" l="0" r="0" t="758"/>
            <a:stretch/>
          </p:blipFill>
          <p:spPr>
            <a:xfrm>
              <a:off x="3453545" y="672456"/>
              <a:ext cx="668999" cy="658883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572" name="Google Shape;572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946078" y="1116814"/>
              <a:ext cx="176475" cy="2145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3" name="Google Shape;573;p32"/>
          <p:cNvGrpSpPr/>
          <p:nvPr/>
        </p:nvGrpSpPr>
        <p:grpSpPr>
          <a:xfrm>
            <a:off x="6078721" y="895059"/>
            <a:ext cx="1371174" cy="1346087"/>
            <a:chOff x="6336755" y="774152"/>
            <a:chExt cx="1048619" cy="1044288"/>
          </a:xfrm>
        </p:grpSpPr>
        <p:sp>
          <p:nvSpPr>
            <p:cNvPr id="574" name="Google Shape;574;p32"/>
            <p:cNvSpPr/>
            <p:nvPr/>
          </p:nvSpPr>
          <p:spPr>
            <a:xfrm>
              <a:off x="6336755" y="774152"/>
              <a:ext cx="1048617" cy="1044288"/>
            </a:xfrm>
            <a:prstGeom prst="rect">
              <a:avLst/>
            </a:prstGeom>
            <a:solidFill>
              <a:schemeClr val="dk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75" name="Google Shape;575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31800" y="1116350"/>
              <a:ext cx="658518" cy="65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336758" y="824598"/>
              <a:ext cx="1048617" cy="3907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788" y="1189200"/>
            <a:ext cx="2981421" cy="298735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2" name="Google Shape;582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3" name="Google Shape;58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792" y="1189192"/>
            <a:ext cx="2981419" cy="3020592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584" name="Google Shape;584;p33"/>
          <p:cNvGrpSpPr/>
          <p:nvPr/>
        </p:nvGrpSpPr>
        <p:grpSpPr>
          <a:xfrm>
            <a:off x="3247388" y="3205825"/>
            <a:ext cx="5143243" cy="1277400"/>
            <a:chOff x="2087225" y="2651075"/>
            <a:chExt cx="5143243" cy="1277400"/>
          </a:xfrm>
        </p:grpSpPr>
        <p:sp>
          <p:nvSpPr>
            <p:cNvPr id="585" name="Google Shape;585;p33"/>
            <p:cNvSpPr txBox="1"/>
            <p:nvPr/>
          </p:nvSpPr>
          <p:spPr>
            <a:xfrm>
              <a:off x="4661568" y="2651075"/>
              <a:ext cx="2568900" cy="12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5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Core</a:t>
              </a:r>
              <a:endParaRPr b="1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Contém a lógica de negócio da aplicação representada na forma de casos de uso ou serviços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86" name="Google Shape;586;p33"/>
            <p:cNvCxnSpPr/>
            <p:nvPr/>
          </p:nvCxnSpPr>
          <p:spPr>
            <a:xfrm>
              <a:off x="2087225" y="2680625"/>
              <a:ext cx="3101100" cy="15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7" name="Google Shape;587;p33"/>
          <p:cNvGrpSpPr/>
          <p:nvPr/>
        </p:nvGrpSpPr>
        <p:grpSpPr>
          <a:xfrm>
            <a:off x="4007763" y="2344425"/>
            <a:ext cx="4295868" cy="846600"/>
            <a:chOff x="928600" y="2676075"/>
            <a:chExt cx="4295868" cy="846600"/>
          </a:xfrm>
        </p:grpSpPr>
        <p:sp>
          <p:nvSpPr>
            <p:cNvPr id="588" name="Google Shape;588;p33"/>
            <p:cNvSpPr txBox="1"/>
            <p:nvPr/>
          </p:nvSpPr>
          <p:spPr>
            <a:xfrm>
              <a:off x="2742568" y="2676075"/>
              <a:ext cx="24819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5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Ports</a:t>
              </a:r>
              <a:endParaRPr b="1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Definem os contratos entre o core e os adapters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89" name="Google Shape;589;p33"/>
            <p:cNvCxnSpPr/>
            <p:nvPr/>
          </p:nvCxnSpPr>
          <p:spPr>
            <a:xfrm>
              <a:off x="928600" y="2732175"/>
              <a:ext cx="2310900" cy="15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90" name="Google Shape;590;p33"/>
          <p:cNvGrpSpPr/>
          <p:nvPr/>
        </p:nvGrpSpPr>
        <p:grpSpPr>
          <a:xfrm>
            <a:off x="3328113" y="1329125"/>
            <a:ext cx="4975518" cy="1062000"/>
            <a:chOff x="1092525" y="2701075"/>
            <a:chExt cx="4975518" cy="1062000"/>
          </a:xfrm>
        </p:grpSpPr>
        <p:sp>
          <p:nvSpPr>
            <p:cNvPr id="591" name="Google Shape;591;p33"/>
            <p:cNvSpPr txBox="1"/>
            <p:nvPr/>
          </p:nvSpPr>
          <p:spPr>
            <a:xfrm>
              <a:off x="3586143" y="2701075"/>
              <a:ext cx="24819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5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Adapters</a:t>
              </a:r>
              <a:endParaRPr b="1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Utilizam alguma tecnologia para executar a lógica de negócio 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92" name="Google Shape;592;p33"/>
            <p:cNvCxnSpPr/>
            <p:nvPr/>
          </p:nvCxnSpPr>
          <p:spPr>
            <a:xfrm flipH="1" rot="10800000">
              <a:off x="1092525" y="2713963"/>
              <a:ext cx="2960700" cy="3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593" name="Google Shape;593;p33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"/>
          <p:cNvSpPr txBox="1"/>
          <p:nvPr>
            <p:ph idx="12" type="sldNum"/>
          </p:nvPr>
        </p:nvSpPr>
        <p:spPr>
          <a:xfrm>
            <a:off x="8388584" y="454771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9" name="Google Shape;599;p34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Diagrama de Sequência</a:t>
            </a:r>
            <a:endParaRPr/>
          </a:p>
        </p:txBody>
      </p:sp>
      <p:pic>
        <p:nvPicPr>
          <p:cNvPr id="600" name="Google Shape;6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38" y="1664162"/>
            <a:ext cx="5098275" cy="254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1" name="Google Shape;601;p34"/>
          <p:cNvGrpSpPr/>
          <p:nvPr/>
        </p:nvGrpSpPr>
        <p:grpSpPr>
          <a:xfrm>
            <a:off x="5187680" y="367137"/>
            <a:ext cx="2289896" cy="1064986"/>
            <a:chOff x="6083955" y="1165262"/>
            <a:chExt cx="2289896" cy="1064986"/>
          </a:xfrm>
        </p:grpSpPr>
        <p:grpSp>
          <p:nvGrpSpPr>
            <p:cNvPr id="602" name="Google Shape;602;p34"/>
            <p:cNvGrpSpPr/>
            <p:nvPr/>
          </p:nvGrpSpPr>
          <p:grpSpPr>
            <a:xfrm>
              <a:off x="6083955" y="1165262"/>
              <a:ext cx="1068269" cy="1064986"/>
              <a:chOff x="6913225" y="2535075"/>
              <a:chExt cx="1434303" cy="1361700"/>
            </a:xfrm>
          </p:grpSpPr>
          <p:grpSp>
            <p:nvGrpSpPr>
              <p:cNvPr id="603" name="Google Shape;603;p34"/>
              <p:cNvGrpSpPr/>
              <p:nvPr/>
            </p:nvGrpSpPr>
            <p:grpSpPr>
              <a:xfrm>
                <a:off x="6913225" y="2535075"/>
                <a:ext cx="1434303" cy="1361700"/>
                <a:chOff x="6913225" y="2535075"/>
                <a:chExt cx="1434303" cy="1361700"/>
              </a:xfrm>
            </p:grpSpPr>
            <p:sp>
              <p:nvSpPr>
                <p:cNvPr id="604" name="Google Shape;604;p34"/>
                <p:cNvSpPr/>
                <p:nvPr/>
              </p:nvSpPr>
              <p:spPr>
                <a:xfrm>
                  <a:off x="6913225" y="2535075"/>
                  <a:ext cx="1434300" cy="1361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605" name="Google Shape;605;p3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913229" y="2600854"/>
                  <a:ext cx="1434300" cy="509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06" name="Google Shape;606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178575" y="2983796"/>
                <a:ext cx="903600" cy="8578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07" name="Google Shape;607;p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97274" y="1315316"/>
              <a:ext cx="776576" cy="764871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608" name="Google Shape;608;p34"/>
            <p:cNvCxnSpPr>
              <a:stCxn id="604" idx="3"/>
              <a:endCxn id="607" idx="1"/>
            </p:cNvCxnSpPr>
            <p:nvPr/>
          </p:nvCxnSpPr>
          <p:spPr>
            <a:xfrm>
              <a:off x="7152221" y="1697755"/>
              <a:ext cx="4452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609" name="Google Shape;609;p34"/>
          <p:cNvSpPr/>
          <p:nvPr/>
        </p:nvSpPr>
        <p:spPr>
          <a:xfrm>
            <a:off x="2466950" y="1588175"/>
            <a:ext cx="1999500" cy="5079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0" name="Google Shape;61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5500" y="1690662"/>
            <a:ext cx="3139149" cy="2487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"/>
          <p:cNvSpPr txBox="1"/>
          <p:nvPr>
            <p:ph idx="12" type="sldNum"/>
          </p:nvPr>
        </p:nvSpPr>
        <p:spPr>
          <a:xfrm>
            <a:off x="8400534" y="45557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6" name="Google Shape;616;p35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Diagrama de Sequência</a:t>
            </a:r>
            <a:endParaRPr/>
          </a:p>
        </p:txBody>
      </p:sp>
      <p:pic>
        <p:nvPicPr>
          <p:cNvPr id="617" name="Google Shape;6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144" y="596904"/>
            <a:ext cx="1434295" cy="60543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8" name="Google Shape;61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865" y="1656123"/>
            <a:ext cx="6128084" cy="2540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9" name="Google Shape;619;p35"/>
          <p:cNvGrpSpPr/>
          <p:nvPr/>
        </p:nvGrpSpPr>
        <p:grpSpPr>
          <a:xfrm>
            <a:off x="5187680" y="367137"/>
            <a:ext cx="1068269" cy="1064986"/>
            <a:chOff x="6913225" y="2535075"/>
            <a:chExt cx="1434303" cy="1361700"/>
          </a:xfrm>
        </p:grpSpPr>
        <p:grpSp>
          <p:nvGrpSpPr>
            <p:cNvPr id="620" name="Google Shape;620;p35"/>
            <p:cNvGrpSpPr/>
            <p:nvPr/>
          </p:nvGrpSpPr>
          <p:grpSpPr>
            <a:xfrm>
              <a:off x="6913225" y="2535075"/>
              <a:ext cx="1434303" cy="1361700"/>
              <a:chOff x="6913225" y="2535075"/>
              <a:chExt cx="1434303" cy="1361700"/>
            </a:xfrm>
          </p:grpSpPr>
          <p:sp>
            <p:nvSpPr>
              <p:cNvPr id="621" name="Google Shape;621;p35"/>
              <p:cNvSpPr/>
              <p:nvPr/>
            </p:nvSpPr>
            <p:spPr>
              <a:xfrm>
                <a:off x="6913225" y="2535075"/>
                <a:ext cx="1434300" cy="1361700"/>
              </a:xfrm>
              <a:prstGeom prst="rect">
                <a:avLst/>
              </a:prstGeom>
              <a:solidFill>
                <a:schemeClr val="dk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22" name="Google Shape;622;p3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13229" y="2600854"/>
                <a:ext cx="1434300" cy="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23" name="Google Shape;623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8575" y="2983796"/>
              <a:ext cx="903600" cy="85787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24" name="Google Shape;624;p35"/>
          <p:cNvCxnSpPr>
            <a:stCxn id="621" idx="3"/>
            <a:endCxn id="625" idx="1"/>
          </p:cNvCxnSpPr>
          <p:nvPr/>
        </p:nvCxnSpPr>
        <p:spPr>
          <a:xfrm>
            <a:off x="6255946" y="899630"/>
            <a:ext cx="4452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6" name="Google Shape;62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39225" y="2126200"/>
            <a:ext cx="4867950" cy="2070625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6"/>
          <p:cNvSpPr txBox="1"/>
          <p:nvPr>
            <p:ph idx="12" type="sldNum"/>
          </p:nvPr>
        </p:nvSpPr>
        <p:spPr>
          <a:xfrm>
            <a:off x="8400509" y="454771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2" name="Google Shape;632;p36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Diagrama de Sequência</a:t>
            </a:r>
            <a:endParaRPr/>
          </a:p>
        </p:txBody>
      </p:sp>
      <p:grpSp>
        <p:nvGrpSpPr>
          <p:cNvPr id="633" name="Google Shape;633;p36"/>
          <p:cNvGrpSpPr/>
          <p:nvPr/>
        </p:nvGrpSpPr>
        <p:grpSpPr>
          <a:xfrm>
            <a:off x="5187680" y="367137"/>
            <a:ext cx="2779264" cy="1064986"/>
            <a:chOff x="5187680" y="367137"/>
            <a:chExt cx="2779264" cy="1064986"/>
          </a:xfrm>
        </p:grpSpPr>
        <p:cxnSp>
          <p:nvCxnSpPr>
            <p:cNvPr id="634" name="Google Shape;634;p36"/>
            <p:cNvCxnSpPr/>
            <p:nvPr/>
          </p:nvCxnSpPr>
          <p:spPr>
            <a:xfrm flipH="1" rot="10800000">
              <a:off x="6255957" y="898713"/>
              <a:ext cx="692700" cy="18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635" name="Google Shape;635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48641" y="430772"/>
              <a:ext cx="1018303" cy="937707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grpSp>
          <p:nvGrpSpPr>
            <p:cNvPr id="636" name="Google Shape;636;p36"/>
            <p:cNvGrpSpPr/>
            <p:nvPr/>
          </p:nvGrpSpPr>
          <p:grpSpPr>
            <a:xfrm>
              <a:off x="5187680" y="367137"/>
              <a:ext cx="1068269" cy="1064986"/>
              <a:chOff x="6913225" y="2535075"/>
              <a:chExt cx="1434303" cy="1361700"/>
            </a:xfrm>
          </p:grpSpPr>
          <p:grpSp>
            <p:nvGrpSpPr>
              <p:cNvPr id="637" name="Google Shape;637;p36"/>
              <p:cNvGrpSpPr/>
              <p:nvPr/>
            </p:nvGrpSpPr>
            <p:grpSpPr>
              <a:xfrm>
                <a:off x="6913225" y="2535075"/>
                <a:ext cx="1434303" cy="1361700"/>
                <a:chOff x="6913225" y="2535075"/>
                <a:chExt cx="1434303" cy="1361700"/>
              </a:xfrm>
            </p:grpSpPr>
            <p:sp>
              <p:nvSpPr>
                <p:cNvPr id="638" name="Google Shape;638;p36"/>
                <p:cNvSpPr/>
                <p:nvPr/>
              </p:nvSpPr>
              <p:spPr>
                <a:xfrm>
                  <a:off x="6913225" y="2535075"/>
                  <a:ext cx="1434300" cy="1361700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19050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639" name="Google Shape;639;p3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913229" y="2600854"/>
                  <a:ext cx="1434300" cy="5095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640" name="Google Shape;640;p3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178575" y="2983796"/>
                <a:ext cx="903600" cy="85787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41" name="Google Shape;64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697" y="1687800"/>
            <a:ext cx="7183153" cy="25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7"/>
          <p:cNvSpPr txBox="1"/>
          <p:nvPr>
            <p:ph idx="12" type="sldNum"/>
          </p:nvPr>
        </p:nvSpPr>
        <p:spPr>
          <a:xfrm>
            <a:off x="8392484" y="45557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47" name="Google Shape;647;p37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Diagrama de Sequência</a:t>
            </a:r>
            <a:endParaRPr/>
          </a:p>
        </p:txBody>
      </p:sp>
      <p:grpSp>
        <p:nvGrpSpPr>
          <p:cNvPr id="648" name="Google Shape;648;p37"/>
          <p:cNvGrpSpPr/>
          <p:nvPr/>
        </p:nvGrpSpPr>
        <p:grpSpPr>
          <a:xfrm>
            <a:off x="5046902" y="463176"/>
            <a:ext cx="896604" cy="872901"/>
            <a:chOff x="3453545" y="672456"/>
            <a:chExt cx="669008" cy="658893"/>
          </a:xfrm>
        </p:grpSpPr>
        <p:pic>
          <p:nvPicPr>
            <p:cNvPr id="649" name="Google Shape;649;p37"/>
            <p:cNvPicPr preferRelativeResize="0"/>
            <p:nvPr/>
          </p:nvPicPr>
          <p:blipFill rotWithShape="1">
            <a:blip r:embed="rId3">
              <a:alphaModFix/>
            </a:blip>
            <a:srcRect b="758" l="0" r="0" t="758"/>
            <a:stretch/>
          </p:blipFill>
          <p:spPr>
            <a:xfrm>
              <a:off x="3453545" y="672456"/>
              <a:ext cx="668999" cy="658883"/>
            </a:xfrm>
            <a:prstGeom prst="rect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650" name="Google Shape;650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46078" y="1116814"/>
              <a:ext cx="176475" cy="21453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51" name="Google Shape;651;p37"/>
          <p:cNvCxnSpPr>
            <a:stCxn id="652" idx="1"/>
            <a:endCxn id="649" idx="3"/>
          </p:cNvCxnSpPr>
          <p:nvPr/>
        </p:nvCxnSpPr>
        <p:spPr>
          <a:xfrm rot="10800000">
            <a:off x="5943391" y="899626"/>
            <a:ext cx="8682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2" name="Google Shape;65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1591" y="430772"/>
            <a:ext cx="1018303" cy="93770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53" name="Google Shape;65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707" y="1777475"/>
            <a:ext cx="6090293" cy="25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9250" y="1999375"/>
            <a:ext cx="4713699" cy="2497225"/>
          </a:xfrm>
          <a:prstGeom prst="rect">
            <a:avLst/>
          </a:prstGeom>
          <a:noFill/>
          <a:ln cap="flat" cmpd="sng" w="19050">
            <a:solidFill>
              <a:srgbClr val="4949E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00" y="1278574"/>
            <a:ext cx="3789100" cy="29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3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1" name="Google Shape;661;p38"/>
          <p:cNvSpPr txBox="1"/>
          <p:nvPr>
            <p:ph type="title"/>
          </p:nvPr>
        </p:nvSpPr>
        <p:spPr>
          <a:xfrm>
            <a:off x="367700" y="290550"/>
            <a:ext cx="14214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Testes</a:t>
            </a:r>
            <a:endParaRPr/>
          </a:p>
        </p:txBody>
      </p:sp>
      <p:grpSp>
        <p:nvGrpSpPr>
          <p:cNvPr id="662" name="Google Shape;662;p38"/>
          <p:cNvGrpSpPr/>
          <p:nvPr/>
        </p:nvGrpSpPr>
        <p:grpSpPr>
          <a:xfrm>
            <a:off x="4061350" y="3514425"/>
            <a:ext cx="2589825" cy="815700"/>
            <a:chOff x="4025325" y="2651075"/>
            <a:chExt cx="2589825" cy="815700"/>
          </a:xfrm>
        </p:grpSpPr>
        <p:sp>
          <p:nvSpPr>
            <p:cNvPr id="663" name="Google Shape;663;p38"/>
            <p:cNvSpPr txBox="1"/>
            <p:nvPr/>
          </p:nvSpPr>
          <p:spPr>
            <a:xfrm>
              <a:off x="4661550" y="2651075"/>
              <a:ext cx="19536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Classes</a:t>
              </a:r>
              <a:endParaRPr b="1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Testes de unidade usados para testar os comportamentos das classes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64" name="Google Shape;664;p38"/>
            <p:cNvCxnSpPr/>
            <p:nvPr/>
          </p:nvCxnSpPr>
          <p:spPr>
            <a:xfrm>
              <a:off x="4025325" y="2695525"/>
              <a:ext cx="1163100" cy="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65" name="Google Shape;665;p38"/>
          <p:cNvGrpSpPr/>
          <p:nvPr/>
        </p:nvGrpSpPr>
        <p:grpSpPr>
          <a:xfrm>
            <a:off x="3451275" y="2606663"/>
            <a:ext cx="2978325" cy="815700"/>
            <a:chOff x="4025325" y="2651075"/>
            <a:chExt cx="2978325" cy="815700"/>
          </a:xfrm>
        </p:grpSpPr>
        <p:sp>
          <p:nvSpPr>
            <p:cNvPr id="666" name="Google Shape;666;p38"/>
            <p:cNvSpPr txBox="1"/>
            <p:nvPr/>
          </p:nvSpPr>
          <p:spPr>
            <a:xfrm>
              <a:off x="4661550" y="2651075"/>
              <a:ext cx="2342100" cy="8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Conexões</a:t>
              </a:r>
              <a:endParaRPr b="1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Testes de integração usados para testar a conexão entre componentes e a integração de classes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67" name="Google Shape;667;p38"/>
            <p:cNvCxnSpPr/>
            <p:nvPr/>
          </p:nvCxnSpPr>
          <p:spPr>
            <a:xfrm>
              <a:off x="4025325" y="2695525"/>
              <a:ext cx="1163100" cy="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68" name="Google Shape;668;p38"/>
          <p:cNvGrpSpPr/>
          <p:nvPr/>
        </p:nvGrpSpPr>
        <p:grpSpPr>
          <a:xfrm>
            <a:off x="2923975" y="1756050"/>
            <a:ext cx="2978325" cy="661800"/>
            <a:chOff x="4025325" y="2651075"/>
            <a:chExt cx="2978325" cy="661800"/>
          </a:xfrm>
        </p:grpSpPr>
        <p:sp>
          <p:nvSpPr>
            <p:cNvPr id="669" name="Google Shape;669;p38"/>
            <p:cNvSpPr txBox="1"/>
            <p:nvPr/>
          </p:nvSpPr>
          <p:spPr>
            <a:xfrm>
              <a:off x="4661550" y="2651075"/>
              <a:ext cx="23421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E2E</a:t>
              </a:r>
              <a:endParaRPr b="1" sz="11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Testes de sistema utilizados para testar o fluxo completo do projeto</a:t>
              </a:r>
              <a:endParaRPr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70" name="Google Shape;670;p38"/>
            <p:cNvCxnSpPr/>
            <p:nvPr/>
          </p:nvCxnSpPr>
          <p:spPr>
            <a:xfrm>
              <a:off x="4025325" y="2695525"/>
              <a:ext cx="1163100" cy="3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pic>
        <p:nvPicPr>
          <p:cNvPr id="671" name="Google Shape;67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9200" y="2019263"/>
            <a:ext cx="1457325" cy="1457325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2" name="Google Shape;672;p38"/>
          <p:cNvPicPr preferRelativeResize="0"/>
          <p:nvPr/>
        </p:nvPicPr>
        <p:blipFill rotWithShape="1">
          <a:blip r:embed="rId5">
            <a:alphaModFix/>
          </a:blip>
          <a:srcRect b="11641" l="5437" r="5570" t="11263"/>
          <a:stretch/>
        </p:blipFill>
        <p:spPr>
          <a:xfrm>
            <a:off x="1129250" y="1345050"/>
            <a:ext cx="6567775" cy="2805776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78" name="Google Shape;678;p39"/>
          <p:cNvSpPr txBox="1"/>
          <p:nvPr>
            <p:ph type="title"/>
          </p:nvPr>
        </p:nvSpPr>
        <p:spPr>
          <a:xfrm>
            <a:off x="3065663" y="378325"/>
            <a:ext cx="2872200" cy="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CI/CD</a:t>
            </a:r>
            <a:endParaRPr/>
          </a:p>
        </p:txBody>
      </p:sp>
      <p:pic>
        <p:nvPicPr>
          <p:cNvPr id="679" name="Google Shape;679;p39"/>
          <p:cNvPicPr preferRelativeResize="0"/>
          <p:nvPr/>
        </p:nvPicPr>
        <p:blipFill rotWithShape="1">
          <a:blip r:embed="rId3">
            <a:alphaModFix/>
          </a:blip>
          <a:srcRect b="0" l="0" r="14653" t="0"/>
          <a:stretch/>
        </p:blipFill>
        <p:spPr>
          <a:xfrm>
            <a:off x="537700" y="1323325"/>
            <a:ext cx="5121749" cy="12445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80" name="Google Shape;680;p39"/>
          <p:cNvGrpSpPr/>
          <p:nvPr/>
        </p:nvGrpSpPr>
        <p:grpSpPr>
          <a:xfrm>
            <a:off x="729312" y="2567825"/>
            <a:ext cx="2328416" cy="1806375"/>
            <a:chOff x="652575" y="3798175"/>
            <a:chExt cx="2328416" cy="1806375"/>
          </a:xfrm>
        </p:grpSpPr>
        <p:cxnSp>
          <p:nvCxnSpPr>
            <p:cNvPr id="681" name="Google Shape;681;p39"/>
            <p:cNvCxnSpPr/>
            <p:nvPr/>
          </p:nvCxnSpPr>
          <p:spPr>
            <a:xfrm>
              <a:off x="652575" y="3798175"/>
              <a:ext cx="7800" cy="17277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682" name="Google Shape;682;p39"/>
            <p:cNvSpPr txBox="1"/>
            <p:nvPr/>
          </p:nvSpPr>
          <p:spPr>
            <a:xfrm>
              <a:off x="660491" y="4542550"/>
              <a:ext cx="23205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5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CI Pipeline</a:t>
              </a:r>
              <a:endParaRPr b="1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Testes automatizados com GitHub Actions durante um </a:t>
              </a:r>
              <a:r>
                <a:rPr i="1"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pull request</a:t>
              </a:r>
              <a:endParaRPr i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3" name="Google Shape;683;p39"/>
          <p:cNvGrpSpPr/>
          <p:nvPr/>
        </p:nvGrpSpPr>
        <p:grpSpPr>
          <a:xfrm>
            <a:off x="5659449" y="1414575"/>
            <a:ext cx="3021125" cy="1062000"/>
            <a:chOff x="5659449" y="1414575"/>
            <a:chExt cx="3021125" cy="1062000"/>
          </a:xfrm>
        </p:grpSpPr>
        <p:sp>
          <p:nvSpPr>
            <p:cNvPr id="684" name="Google Shape;684;p39"/>
            <p:cNvSpPr txBox="1"/>
            <p:nvPr/>
          </p:nvSpPr>
          <p:spPr>
            <a:xfrm>
              <a:off x="5850974" y="1414575"/>
              <a:ext cx="28296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5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CD Pipeline</a:t>
              </a:r>
              <a:endParaRPr b="1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Imagem automaticamente passada para o Docker Hub ao se criar uma tag nova 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85" name="Google Shape;685;p39"/>
            <p:cNvCxnSpPr/>
            <p:nvPr/>
          </p:nvCxnSpPr>
          <p:spPr>
            <a:xfrm flipH="1" rot="10800000">
              <a:off x="5659449" y="1470675"/>
              <a:ext cx="1150200" cy="10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pic>
        <p:nvPicPr>
          <p:cNvPr id="686" name="Google Shape;6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938" y="2783989"/>
            <a:ext cx="5388650" cy="182056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7" name="Google Shape;68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0713" y="2689050"/>
            <a:ext cx="4254049" cy="2010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2" name="Google Shape;692;p40"/>
          <p:cNvGrpSpPr/>
          <p:nvPr/>
        </p:nvGrpSpPr>
        <p:grpSpPr>
          <a:xfrm>
            <a:off x="2077125" y="1191525"/>
            <a:ext cx="5049900" cy="3285900"/>
            <a:chOff x="2077125" y="1191525"/>
            <a:chExt cx="5049900" cy="3285900"/>
          </a:xfrm>
        </p:grpSpPr>
        <p:sp>
          <p:nvSpPr>
            <p:cNvPr id="693" name="Google Shape;693;p40"/>
            <p:cNvSpPr/>
            <p:nvPr/>
          </p:nvSpPr>
          <p:spPr>
            <a:xfrm>
              <a:off x="2077125" y="1191525"/>
              <a:ext cx="5049900" cy="3285900"/>
            </a:xfrm>
            <a:prstGeom prst="rect">
              <a:avLst/>
            </a:prstGeom>
            <a:noFill/>
            <a:ln cap="flat" cmpd="sng" w="19050">
              <a:solidFill>
                <a:schemeClr val="accent1"/>
              </a:solidFill>
              <a:prstDash val="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4" name="Google Shape;69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30950" y="1245159"/>
              <a:ext cx="1074600" cy="5140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5" name="Google Shape;695;p40"/>
          <p:cNvGrpSpPr/>
          <p:nvPr/>
        </p:nvGrpSpPr>
        <p:grpSpPr>
          <a:xfrm>
            <a:off x="551425" y="1707725"/>
            <a:ext cx="1525700" cy="2849550"/>
            <a:chOff x="530525" y="1628150"/>
            <a:chExt cx="1525700" cy="2849550"/>
          </a:xfrm>
        </p:grpSpPr>
        <p:grpSp>
          <p:nvGrpSpPr>
            <p:cNvPr id="696" name="Google Shape;696;p40"/>
            <p:cNvGrpSpPr/>
            <p:nvPr/>
          </p:nvGrpSpPr>
          <p:grpSpPr>
            <a:xfrm>
              <a:off x="530525" y="1628150"/>
              <a:ext cx="1208700" cy="1887300"/>
              <a:chOff x="530525" y="1628150"/>
              <a:chExt cx="1208700" cy="1887300"/>
            </a:xfrm>
          </p:grpSpPr>
          <p:sp>
            <p:nvSpPr>
              <p:cNvPr id="697" name="Google Shape;697;p40"/>
              <p:cNvSpPr/>
              <p:nvPr/>
            </p:nvSpPr>
            <p:spPr>
              <a:xfrm>
                <a:off x="530525" y="1628150"/>
                <a:ext cx="1208700" cy="1887300"/>
              </a:xfrm>
              <a:prstGeom prst="rect">
                <a:avLst/>
              </a:prstGeom>
              <a:noFill/>
              <a:ln cap="flat" cmpd="sng" w="19050">
                <a:solidFill>
                  <a:schemeClr val="accent1"/>
                </a:solidFill>
                <a:prstDash val="dash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98" name="Google Shape;698;p40"/>
              <p:cNvPicPr preferRelativeResize="0"/>
              <p:nvPr/>
            </p:nvPicPr>
            <p:blipFill rotWithShape="1">
              <a:blip r:embed="rId3">
                <a:alphaModFix/>
              </a:blip>
              <a:srcRect b="0" l="-3440" r="3439" t="0"/>
              <a:stretch/>
            </p:blipFill>
            <p:spPr>
              <a:xfrm>
                <a:off x="549750" y="1671534"/>
                <a:ext cx="1074600" cy="5140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9" name="Google Shape;699;p40"/>
            <p:cNvGrpSpPr/>
            <p:nvPr/>
          </p:nvGrpSpPr>
          <p:grpSpPr>
            <a:xfrm>
              <a:off x="530525" y="3515447"/>
              <a:ext cx="1525700" cy="962253"/>
              <a:chOff x="530525" y="3515447"/>
              <a:chExt cx="1525700" cy="962253"/>
            </a:xfrm>
          </p:grpSpPr>
          <p:cxnSp>
            <p:nvCxnSpPr>
              <p:cNvPr id="700" name="Google Shape;700;p40"/>
              <p:cNvCxnSpPr/>
              <p:nvPr/>
            </p:nvCxnSpPr>
            <p:spPr>
              <a:xfrm flipH="1">
                <a:off x="530525" y="3515447"/>
                <a:ext cx="2400" cy="8511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701" name="Google Shape;701;p40"/>
              <p:cNvSpPr txBox="1"/>
              <p:nvPr/>
            </p:nvSpPr>
            <p:spPr>
              <a:xfrm>
                <a:off x="553825" y="3662000"/>
                <a:ext cx="1502400" cy="81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1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Deploy separado</a:t>
                </a:r>
                <a:endParaRPr b="1" sz="11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00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Deploys de servidores de modelos são feitos separadamente</a:t>
                </a:r>
                <a:endParaRPr sz="10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702" name="Google Shape;702;p4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03" name="Google Shape;703;p40"/>
          <p:cNvCxnSpPr>
            <a:stCxn id="704" idx="1"/>
            <a:endCxn id="705" idx="3"/>
          </p:cNvCxnSpPr>
          <p:nvPr/>
        </p:nvCxnSpPr>
        <p:spPr>
          <a:xfrm rot="10800000">
            <a:off x="6946597" y="2300320"/>
            <a:ext cx="6123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6" name="Google Shape;706;p40"/>
          <p:cNvCxnSpPr>
            <a:stCxn id="705" idx="2"/>
          </p:cNvCxnSpPr>
          <p:nvPr/>
        </p:nvCxnSpPr>
        <p:spPr>
          <a:xfrm>
            <a:off x="6226466" y="3009497"/>
            <a:ext cx="0" cy="341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7" name="Google Shape;707;p40"/>
          <p:cNvCxnSpPr>
            <a:stCxn id="708" idx="2"/>
            <a:endCxn id="709" idx="0"/>
          </p:cNvCxnSpPr>
          <p:nvPr/>
        </p:nvCxnSpPr>
        <p:spPr>
          <a:xfrm>
            <a:off x="3064109" y="3124423"/>
            <a:ext cx="858600" cy="5376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0" name="Google Shape;710;p40"/>
          <p:cNvCxnSpPr>
            <a:stCxn id="711" idx="3"/>
            <a:endCxn id="712" idx="1"/>
          </p:cNvCxnSpPr>
          <p:nvPr/>
        </p:nvCxnSpPr>
        <p:spPr>
          <a:xfrm flipH="1" rot="10800000">
            <a:off x="1506016" y="1831501"/>
            <a:ext cx="1907400" cy="947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8" name="Google Shape;70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5719" y="2417857"/>
            <a:ext cx="1276780" cy="706566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3" name="Google Shape;71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2575" y="2582720"/>
            <a:ext cx="743776" cy="3768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9" name="Google Shape;709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5419" y="3662004"/>
            <a:ext cx="1434295" cy="605439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2" name="Google Shape;71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13416" y="1362647"/>
            <a:ext cx="1018303" cy="937707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4" name="Google Shape;71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8224" y="3359391"/>
            <a:ext cx="776576" cy="764871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15" name="Google Shape;715;p40"/>
          <p:cNvCxnSpPr>
            <a:stCxn id="705" idx="1"/>
            <a:endCxn id="712" idx="3"/>
          </p:cNvCxnSpPr>
          <p:nvPr/>
        </p:nvCxnSpPr>
        <p:spPr>
          <a:xfrm rot="10800000">
            <a:off x="4431719" y="1831501"/>
            <a:ext cx="1074600" cy="4689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4" name="Google Shape;70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58897" y="1798842"/>
            <a:ext cx="1018303" cy="100295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716" name="Google Shape;716;p40"/>
          <p:cNvCxnSpPr>
            <a:stCxn id="705" idx="1"/>
            <a:endCxn id="709" idx="3"/>
          </p:cNvCxnSpPr>
          <p:nvPr/>
        </p:nvCxnSpPr>
        <p:spPr>
          <a:xfrm flipH="1">
            <a:off x="4639714" y="2300324"/>
            <a:ext cx="866700" cy="16644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7" name="Google Shape;717;p40"/>
          <p:cNvCxnSpPr>
            <a:stCxn id="712" idx="3"/>
            <a:endCxn id="705" idx="1"/>
          </p:cNvCxnSpPr>
          <p:nvPr/>
        </p:nvCxnSpPr>
        <p:spPr>
          <a:xfrm>
            <a:off x="4431719" y="1831501"/>
            <a:ext cx="1074600" cy="4689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8" name="Google Shape;718;p40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Infraestrutura</a:t>
            </a:r>
            <a:endParaRPr/>
          </a:p>
        </p:txBody>
      </p:sp>
      <p:pic>
        <p:nvPicPr>
          <p:cNvPr id="719" name="Google Shape;719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53525" y="423566"/>
            <a:ext cx="1321900" cy="688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0" name="Google Shape;720;p40"/>
          <p:cNvGrpSpPr/>
          <p:nvPr/>
        </p:nvGrpSpPr>
        <p:grpSpPr>
          <a:xfrm>
            <a:off x="680895" y="2285043"/>
            <a:ext cx="964358" cy="972193"/>
            <a:chOff x="2307470" y="1673306"/>
            <a:chExt cx="964358" cy="972193"/>
          </a:xfrm>
        </p:grpSpPr>
        <p:grpSp>
          <p:nvGrpSpPr>
            <p:cNvPr id="721" name="Google Shape;721;p40"/>
            <p:cNvGrpSpPr/>
            <p:nvPr/>
          </p:nvGrpSpPr>
          <p:grpSpPr>
            <a:xfrm>
              <a:off x="2602820" y="1673306"/>
              <a:ext cx="669008" cy="658893"/>
              <a:chOff x="3453545" y="672456"/>
              <a:chExt cx="669008" cy="658893"/>
            </a:xfrm>
          </p:grpSpPr>
          <p:pic>
            <p:nvPicPr>
              <p:cNvPr id="722" name="Google Shape;722;p40"/>
              <p:cNvPicPr preferRelativeResize="0"/>
              <p:nvPr/>
            </p:nvPicPr>
            <p:blipFill rotWithShape="1">
              <a:blip r:embed="rId11">
                <a:alphaModFix/>
              </a:blip>
              <a:srcRect b="758" l="0" r="0" t="758"/>
              <a:stretch/>
            </p:blipFill>
            <p:spPr>
              <a:xfrm>
                <a:off x="3453545" y="672456"/>
                <a:ext cx="668999" cy="658883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723" name="Google Shape;723;p40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946078" y="1116814"/>
                <a:ext cx="176475" cy="214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4" name="Google Shape;724;p40"/>
            <p:cNvGrpSpPr/>
            <p:nvPr/>
          </p:nvGrpSpPr>
          <p:grpSpPr>
            <a:xfrm>
              <a:off x="2468870" y="1845331"/>
              <a:ext cx="669008" cy="658893"/>
              <a:chOff x="3453545" y="672456"/>
              <a:chExt cx="669008" cy="658893"/>
            </a:xfrm>
          </p:grpSpPr>
          <p:pic>
            <p:nvPicPr>
              <p:cNvPr id="725" name="Google Shape;725;p40"/>
              <p:cNvPicPr preferRelativeResize="0"/>
              <p:nvPr/>
            </p:nvPicPr>
            <p:blipFill rotWithShape="1">
              <a:blip r:embed="rId11">
                <a:alphaModFix/>
              </a:blip>
              <a:srcRect b="758" l="0" r="0" t="758"/>
              <a:stretch/>
            </p:blipFill>
            <p:spPr>
              <a:xfrm>
                <a:off x="3453545" y="672456"/>
                <a:ext cx="668999" cy="658883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726" name="Google Shape;726;p40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946078" y="1116814"/>
                <a:ext cx="176475" cy="214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7" name="Google Shape;727;p40"/>
            <p:cNvGrpSpPr/>
            <p:nvPr/>
          </p:nvGrpSpPr>
          <p:grpSpPr>
            <a:xfrm>
              <a:off x="2307470" y="1986606"/>
              <a:ext cx="669008" cy="658893"/>
              <a:chOff x="3453545" y="672456"/>
              <a:chExt cx="669008" cy="658893"/>
            </a:xfrm>
          </p:grpSpPr>
          <p:pic>
            <p:nvPicPr>
              <p:cNvPr id="728" name="Google Shape;728;p40"/>
              <p:cNvPicPr preferRelativeResize="0"/>
              <p:nvPr/>
            </p:nvPicPr>
            <p:blipFill rotWithShape="1">
              <a:blip r:embed="rId11">
                <a:alphaModFix/>
              </a:blip>
              <a:srcRect b="758" l="0" r="0" t="758"/>
              <a:stretch/>
            </p:blipFill>
            <p:spPr>
              <a:xfrm>
                <a:off x="3453545" y="672456"/>
                <a:ext cx="668999" cy="658883"/>
              </a:xfrm>
              <a:prstGeom prst="rect">
                <a:avLst/>
              </a:prstGeom>
              <a:noFill/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729" name="Google Shape;729;p40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946078" y="1116814"/>
                <a:ext cx="176475" cy="2145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730" name="Google Shape;730;p40"/>
          <p:cNvCxnSpPr/>
          <p:nvPr/>
        </p:nvCxnSpPr>
        <p:spPr>
          <a:xfrm>
            <a:off x="7230500" y="207225"/>
            <a:ext cx="44400" cy="4736400"/>
          </a:xfrm>
          <a:prstGeom prst="straightConnector1">
            <a:avLst/>
          </a:prstGeom>
          <a:noFill/>
          <a:ln cap="flat" cmpd="sng" w="19050">
            <a:solidFill>
              <a:srgbClr val="EC3A3B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731" name="Google Shape;731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544425" y="395824"/>
            <a:ext cx="1321900" cy="7440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40"/>
          <p:cNvCxnSpPr>
            <a:stCxn id="708" idx="3"/>
            <a:endCxn id="713" idx="1"/>
          </p:cNvCxnSpPr>
          <p:nvPr/>
        </p:nvCxnSpPr>
        <p:spPr>
          <a:xfrm>
            <a:off x="3702499" y="2771140"/>
            <a:ext cx="5301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3" name="Google Shape;733;p40"/>
          <p:cNvCxnSpPr>
            <a:stCxn id="708" idx="1"/>
            <a:endCxn id="711" idx="3"/>
          </p:cNvCxnSpPr>
          <p:nvPr/>
        </p:nvCxnSpPr>
        <p:spPr>
          <a:xfrm flipH="1">
            <a:off x="1505919" y="2771140"/>
            <a:ext cx="919800" cy="75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4" name="Google Shape;734;p40"/>
          <p:cNvCxnSpPr>
            <a:stCxn id="711" idx="3"/>
            <a:endCxn id="709" idx="1"/>
          </p:cNvCxnSpPr>
          <p:nvPr/>
        </p:nvCxnSpPr>
        <p:spPr>
          <a:xfrm>
            <a:off x="1505919" y="2778524"/>
            <a:ext cx="1699500" cy="11862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5" name="Google Shape;735;p40"/>
          <p:cNvCxnSpPr>
            <a:stCxn id="712" idx="1"/>
            <a:endCxn id="711" idx="3"/>
          </p:cNvCxnSpPr>
          <p:nvPr/>
        </p:nvCxnSpPr>
        <p:spPr>
          <a:xfrm flipH="1">
            <a:off x="1506016" y="1831501"/>
            <a:ext cx="1907400" cy="9471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36" name="Google Shape;736;p40"/>
          <p:cNvGrpSpPr/>
          <p:nvPr/>
        </p:nvGrpSpPr>
        <p:grpSpPr>
          <a:xfrm>
            <a:off x="5509300" y="1624200"/>
            <a:ext cx="1434303" cy="1361700"/>
            <a:chOff x="6913225" y="2535075"/>
            <a:chExt cx="1434303" cy="1361700"/>
          </a:xfrm>
        </p:grpSpPr>
        <p:grpSp>
          <p:nvGrpSpPr>
            <p:cNvPr id="737" name="Google Shape;737;p40"/>
            <p:cNvGrpSpPr/>
            <p:nvPr/>
          </p:nvGrpSpPr>
          <p:grpSpPr>
            <a:xfrm>
              <a:off x="6913225" y="2535075"/>
              <a:ext cx="1434303" cy="1361700"/>
              <a:chOff x="6913225" y="2535075"/>
              <a:chExt cx="1434303" cy="1361700"/>
            </a:xfrm>
          </p:grpSpPr>
          <p:sp>
            <p:nvSpPr>
              <p:cNvPr id="738" name="Google Shape;738;p40"/>
              <p:cNvSpPr/>
              <p:nvPr/>
            </p:nvSpPr>
            <p:spPr>
              <a:xfrm>
                <a:off x="6913225" y="2535075"/>
                <a:ext cx="1434300" cy="1361700"/>
              </a:xfrm>
              <a:prstGeom prst="rect">
                <a:avLst/>
              </a:prstGeom>
              <a:solidFill>
                <a:schemeClr val="dk1"/>
              </a:soli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39" name="Google Shape;739;p40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6913229" y="2600854"/>
                <a:ext cx="1434300" cy="50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40" name="Google Shape;740;p4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178575" y="2983796"/>
              <a:ext cx="903600" cy="8578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46" name="Google Shape;7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94" y="891364"/>
            <a:ext cx="6660433" cy="389163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7" name="Google Shape;747;p41"/>
          <p:cNvSpPr/>
          <p:nvPr/>
        </p:nvSpPr>
        <p:spPr>
          <a:xfrm>
            <a:off x="1295105" y="4263803"/>
            <a:ext cx="1475700" cy="45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8" name="Google Shape;748;p41"/>
          <p:cNvCxnSpPr>
            <a:stCxn id="749" idx="2"/>
            <a:endCxn id="747" idx="3"/>
          </p:cNvCxnSpPr>
          <p:nvPr/>
        </p:nvCxnSpPr>
        <p:spPr>
          <a:xfrm rot="5400000">
            <a:off x="3680846" y="2929950"/>
            <a:ext cx="650700" cy="2470500"/>
          </a:xfrm>
          <a:prstGeom prst="bentConnector2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750" name="Google Shape;75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2550" y="290549"/>
            <a:ext cx="1321900" cy="744064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41"/>
          <p:cNvSpPr/>
          <p:nvPr/>
        </p:nvSpPr>
        <p:spPr>
          <a:xfrm>
            <a:off x="1311975" y="3834750"/>
            <a:ext cx="1699800" cy="45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2" name="Google Shape;752;p41"/>
          <p:cNvGrpSpPr/>
          <p:nvPr/>
        </p:nvGrpSpPr>
        <p:grpSpPr>
          <a:xfrm>
            <a:off x="7140185" y="3499800"/>
            <a:ext cx="1888467" cy="1277400"/>
            <a:chOff x="2400263" y="3231325"/>
            <a:chExt cx="2171400" cy="1277400"/>
          </a:xfrm>
        </p:grpSpPr>
        <p:cxnSp>
          <p:nvCxnSpPr>
            <p:cNvPr id="753" name="Google Shape;753;p41"/>
            <p:cNvCxnSpPr>
              <a:endCxn id="754" idx="0"/>
            </p:cNvCxnSpPr>
            <p:nvPr/>
          </p:nvCxnSpPr>
          <p:spPr>
            <a:xfrm flipH="1" rot="10800000">
              <a:off x="2400263" y="3231325"/>
              <a:ext cx="1150200" cy="10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754" name="Google Shape;754;p41"/>
            <p:cNvSpPr txBox="1"/>
            <p:nvPr/>
          </p:nvSpPr>
          <p:spPr>
            <a:xfrm>
              <a:off x="2529263" y="3231325"/>
              <a:ext cx="2042400" cy="127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5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systemctl</a:t>
              </a:r>
              <a:endParaRPr b="1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docker-compose implantado como unidade do systemd</a:t>
              </a:r>
              <a:endPara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49" name="Google Shape;74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3016" y="1175925"/>
            <a:ext cx="5636860" cy="266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5" name="Google Shape;755;p41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Infraestrutura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1169925" y="854125"/>
            <a:ext cx="19281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Motivação</a:t>
            </a:r>
            <a:endParaRPr/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3782" y="1407613"/>
            <a:ext cx="4545218" cy="25551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94575" y="1730863"/>
            <a:ext cx="3478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pt-BR">
                <a:solidFill>
                  <a:schemeClr val="dk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insuficiência</a:t>
            </a:r>
            <a:r>
              <a:rPr b="1" lang="pt-BR">
                <a:solidFill>
                  <a:schemeClr val="dk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 respiratória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 é a troca inadequada de gases no sistema respiratório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Sintoma agravado por uma condição chamada de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pt-BR">
                <a:solidFill>
                  <a:schemeClr val="dk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“Hipoxemia silenciosa”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baixa concentração de oxigênio no sangue sem causar falta de ar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4885288" y="4027225"/>
            <a:ext cx="290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4"/>
              </a:rPr>
              <a:t>https://pubmed.ncbi.nlm.nih.gov/32539537/</a:t>
            </a:r>
            <a:endParaRPr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2"/>
          <p:cNvSpPr txBox="1"/>
          <p:nvPr/>
        </p:nvSpPr>
        <p:spPr>
          <a:xfrm>
            <a:off x="6107950" y="3227725"/>
            <a:ext cx="26091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CD + Deploy</a:t>
            </a:r>
            <a:endParaRPr b="1"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Netlify automaticamente atualiza a aplicação quando um push é efetuado na branch de produção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42"/>
          <p:cNvSpPr txBox="1"/>
          <p:nvPr/>
        </p:nvSpPr>
        <p:spPr>
          <a:xfrm>
            <a:off x="6107950" y="1448600"/>
            <a:ext cx="2518303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Modos</a:t>
            </a:r>
            <a:endParaRPr b="1"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mesma aplicação</a:t>
            </a:r>
            <a:r>
              <a:rPr lang="pt-BR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pode ser lançada em modo de coleta ou em modo de inferência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4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63" name="Google Shape;7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525" y="290541"/>
            <a:ext cx="1321900" cy="688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747" y="1057413"/>
            <a:ext cx="5258825" cy="3486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5" name="Google Shape;765;p42"/>
          <p:cNvSpPr/>
          <p:nvPr/>
        </p:nvSpPr>
        <p:spPr>
          <a:xfrm>
            <a:off x="793675" y="4013650"/>
            <a:ext cx="2609100" cy="453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6" name="Google Shape;766;p42"/>
          <p:cNvCxnSpPr>
            <a:endCxn id="760" idx="0"/>
          </p:cNvCxnSpPr>
          <p:nvPr/>
        </p:nvCxnSpPr>
        <p:spPr>
          <a:xfrm flipH="1" rot="10800000">
            <a:off x="5909500" y="3227725"/>
            <a:ext cx="1503000" cy="13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67" name="Google Shape;767;p42"/>
          <p:cNvCxnSpPr/>
          <p:nvPr/>
        </p:nvCxnSpPr>
        <p:spPr>
          <a:xfrm>
            <a:off x="5901602" y="1451000"/>
            <a:ext cx="910800" cy="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8" name="Google Shape;768;p42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Infraestrutura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Resultados</a:t>
            </a:r>
            <a:endParaRPr sz="4000"/>
          </a:p>
        </p:txBody>
      </p:sp>
      <p:sp>
        <p:nvSpPr>
          <p:cNvPr id="774" name="Google Shape;774;p4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0" name="Google Shape;780;p44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Demo</a:t>
            </a:r>
            <a:endParaRPr/>
          </a:p>
        </p:txBody>
      </p:sp>
      <p:pic>
        <p:nvPicPr>
          <p:cNvPr id="781" name="Google Shape;78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75" y="837250"/>
            <a:ext cx="2331752" cy="3839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2" name="Google Shape;78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5526" y="837238"/>
            <a:ext cx="2331750" cy="383983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3" name="Google Shape;78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688" y="837248"/>
            <a:ext cx="2331750" cy="38398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84" name="Google Shape;784;p44"/>
          <p:cNvSpPr/>
          <p:nvPr/>
        </p:nvSpPr>
        <p:spPr>
          <a:xfrm>
            <a:off x="3362625" y="837313"/>
            <a:ext cx="2331900" cy="383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4"/>
          <p:cNvSpPr/>
          <p:nvPr/>
        </p:nvSpPr>
        <p:spPr>
          <a:xfrm>
            <a:off x="6175525" y="837313"/>
            <a:ext cx="2331900" cy="383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1" name="Google Shape;791;p45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Demo</a:t>
            </a:r>
            <a:endParaRPr/>
          </a:p>
        </p:txBody>
      </p:sp>
      <p:pic>
        <p:nvPicPr>
          <p:cNvPr id="792" name="Google Shape;7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75" y="837250"/>
            <a:ext cx="2331752" cy="3839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3" name="Google Shape;79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5526" y="837238"/>
            <a:ext cx="2331750" cy="383983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4" name="Google Shape;794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688" y="837248"/>
            <a:ext cx="2331750" cy="38398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5" name="Google Shape;795;p45"/>
          <p:cNvSpPr/>
          <p:nvPr/>
        </p:nvSpPr>
        <p:spPr>
          <a:xfrm>
            <a:off x="549725" y="837300"/>
            <a:ext cx="2331900" cy="383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45"/>
          <p:cNvSpPr/>
          <p:nvPr/>
        </p:nvSpPr>
        <p:spPr>
          <a:xfrm>
            <a:off x="6175525" y="837313"/>
            <a:ext cx="2331900" cy="383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4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2" name="Google Shape;802;p46"/>
          <p:cNvSpPr txBox="1"/>
          <p:nvPr>
            <p:ph type="title"/>
          </p:nvPr>
        </p:nvSpPr>
        <p:spPr>
          <a:xfrm>
            <a:off x="367700" y="290550"/>
            <a:ext cx="7505700" cy="7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Demo</a:t>
            </a:r>
            <a:endParaRPr/>
          </a:p>
        </p:txBody>
      </p:sp>
      <p:pic>
        <p:nvPicPr>
          <p:cNvPr id="803" name="Google Shape;803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875" y="837250"/>
            <a:ext cx="2331752" cy="38398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4" name="Google Shape;804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5526" y="837238"/>
            <a:ext cx="2331750" cy="383983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5" name="Google Shape;80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2688" y="837248"/>
            <a:ext cx="2331750" cy="38398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6" name="Google Shape;806;p46"/>
          <p:cNvSpPr/>
          <p:nvPr/>
        </p:nvSpPr>
        <p:spPr>
          <a:xfrm>
            <a:off x="549725" y="837300"/>
            <a:ext cx="2331900" cy="383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46"/>
          <p:cNvSpPr/>
          <p:nvPr/>
        </p:nvSpPr>
        <p:spPr>
          <a:xfrm>
            <a:off x="3362625" y="837288"/>
            <a:ext cx="2331900" cy="3839700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8" name="Google Shape;80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700" y="1361809"/>
            <a:ext cx="4260649" cy="27907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4" name="Google Shape;814;p47"/>
          <p:cNvSpPr txBox="1"/>
          <p:nvPr>
            <p:ph type="title"/>
          </p:nvPr>
        </p:nvSpPr>
        <p:spPr>
          <a:xfrm>
            <a:off x="367700" y="290550"/>
            <a:ext cx="21222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815" name="Google Shape;815;p47"/>
          <p:cNvSpPr txBox="1"/>
          <p:nvPr/>
        </p:nvSpPr>
        <p:spPr>
          <a:xfrm>
            <a:off x="367700" y="1034075"/>
            <a:ext cx="745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Possibilitar que médicos, enfermeiros e outros profissionais da área da saúde façam pré-diagnósticos de insuficiência respiratória utilizando modelos do SPIRA.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6" name="Google Shape;81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6475" y="1034075"/>
            <a:ext cx="940369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7425" y="2094594"/>
            <a:ext cx="1173289" cy="214121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8" name="Google Shape;81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8137" y="2094587"/>
            <a:ext cx="1173288" cy="214121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9" name="Google Shape;819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2775" y="2094593"/>
            <a:ext cx="1173288" cy="2141213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820" name="Google Shape;820;p47"/>
          <p:cNvGrpSpPr/>
          <p:nvPr/>
        </p:nvGrpSpPr>
        <p:grpSpPr>
          <a:xfrm>
            <a:off x="628800" y="2206713"/>
            <a:ext cx="3474800" cy="1916950"/>
            <a:chOff x="-56425" y="378900"/>
            <a:chExt cx="3474800" cy="1916950"/>
          </a:xfrm>
        </p:grpSpPr>
        <p:sp>
          <p:nvSpPr>
            <p:cNvPr id="821" name="Google Shape;821;p47"/>
            <p:cNvSpPr/>
            <p:nvPr/>
          </p:nvSpPr>
          <p:spPr>
            <a:xfrm>
              <a:off x="-56425" y="378900"/>
              <a:ext cx="693300" cy="5802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ML</a:t>
              </a:r>
              <a:endParaRPr b="1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-56425" y="1047275"/>
              <a:ext cx="693300" cy="5802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Dev</a:t>
              </a:r>
              <a:endParaRPr b="1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-56425" y="1715650"/>
              <a:ext cx="693300" cy="580200"/>
            </a:xfrm>
            <a:prstGeom prst="rect">
              <a:avLst/>
            </a:prstGeom>
            <a:solidFill>
              <a:schemeClr val="accent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9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Ops</a:t>
              </a:r>
              <a:endParaRPr b="1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596575" y="403050"/>
              <a:ext cx="2821500" cy="5319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T Serif"/>
                  <a:ea typeface="PT Serif"/>
                  <a:cs typeface="PT Serif"/>
                  <a:sym typeface="PT Serif"/>
                </a:rPr>
                <a:t>Um registro de modelos foi desenvolvido para armazenar e versionar os modelos do SPIRA</a:t>
              </a:r>
              <a:endParaRPr sz="1000"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596875" y="1739800"/>
              <a:ext cx="2821500" cy="5319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T Serif"/>
                  <a:ea typeface="PT Serif"/>
                  <a:cs typeface="PT Serif"/>
                  <a:sym typeface="PT Serif"/>
                </a:rPr>
                <a:t>Um pipeline foi criado para manter entregas e integrações contínuas</a:t>
              </a:r>
              <a:endParaRPr sz="1000">
                <a:latin typeface="PT Serif"/>
                <a:ea typeface="PT Serif"/>
                <a:cs typeface="PT Serif"/>
                <a:sym typeface="PT Serif"/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596875" y="1071425"/>
              <a:ext cx="2821500" cy="531900"/>
            </a:xfrm>
            <a:prstGeom prst="rect">
              <a:avLst/>
            </a:prstGeom>
            <a:solidFill>
              <a:srgbClr val="F3F3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000">
                  <a:latin typeface="PT Serif"/>
                  <a:ea typeface="PT Serif"/>
                  <a:cs typeface="PT Serif"/>
                  <a:sym typeface="PT Serif"/>
                </a:rPr>
                <a:t>Foram utilizados padrões arquiteturais e tecnologias apropriadas para cada caso</a:t>
              </a:r>
              <a:endParaRPr sz="1000">
                <a:latin typeface="PT Serif"/>
                <a:ea typeface="PT Serif"/>
                <a:cs typeface="PT Serif"/>
                <a:sym typeface="PT Serif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8"/>
          <p:cNvSpPr txBox="1"/>
          <p:nvPr>
            <p:ph idx="12" type="sldNum"/>
          </p:nvPr>
        </p:nvSpPr>
        <p:spPr>
          <a:xfrm>
            <a:off x="835848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832" name="Google Shape;83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9488" y="1150537"/>
            <a:ext cx="5379424" cy="3273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33" name="Google Shape;833;p48"/>
          <p:cNvSpPr txBox="1"/>
          <p:nvPr>
            <p:ph type="title"/>
          </p:nvPr>
        </p:nvSpPr>
        <p:spPr>
          <a:xfrm>
            <a:off x="367700" y="290550"/>
            <a:ext cx="21222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Resultados</a:t>
            </a:r>
            <a:endParaRPr/>
          </a:p>
        </p:txBody>
      </p:sp>
      <p:sp>
        <p:nvSpPr>
          <p:cNvPr id="834" name="Google Shape;834;p48"/>
          <p:cNvSpPr txBox="1"/>
          <p:nvPr/>
        </p:nvSpPr>
        <p:spPr>
          <a:xfrm>
            <a:off x="4329188" y="4423675"/>
            <a:ext cx="33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4"/>
              </a:rPr>
              <a:t>https://renatocf.xyz/spira-ise-2022-paper</a:t>
            </a:r>
            <a:endParaRPr sz="1100"/>
          </a:p>
        </p:txBody>
      </p:sp>
      <p:pic>
        <p:nvPicPr>
          <p:cNvPr id="835" name="Google Shape;835;p4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3839" y="2767050"/>
            <a:ext cx="1776626" cy="177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48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9343" y="1029876"/>
            <a:ext cx="2490775" cy="7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7500" y="1981227"/>
            <a:ext cx="1194450" cy="62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43" name="Google Shape;843;p49"/>
          <p:cNvSpPr txBox="1"/>
          <p:nvPr>
            <p:ph type="title"/>
          </p:nvPr>
        </p:nvSpPr>
        <p:spPr>
          <a:xfrm>
            <a:off x="367700" y="290550"/>
            <a:ext cx="30753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Próximos Passos</a:t>
            </a:r>
            <a:endParaRPr/>
          </a:p>
        </p:txBody>
      </p:sp>
      <p:sp>
        <p:nvSpPr>
          <p:cNvPr id="844" name="Google Shape;844;p49"/>
          <p:cNvSpPr txBox="1"/>
          <p:nvPr/>
        </p:nvSpPr>
        <p:spPr>
          <a:xfrm>
            <a:off x="367700" y="1563600"/>
            <a:ext cx="54441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Melhorias na segurança do sistema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Educar público alvo sobre como utilizar o aplicativo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Recolher feedback dos usuários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pt-BR" sz="1700">
                <a:latin typeface="Calibri"/>
                <a:ea typeface="Calibri"/>
                <a:cs typeface="Calibri"/>
                <a:sym typeface="Calibri"/>
              </a:rPr>
              <a:t>Facilitar processo de deploy de novos modelos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5" name="Google Shape;8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125" y="1684000"/>
            <a:ext cx="1775500" cy="17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49"/>
          <p:cNvSpPr txBox="1"/>
          <p:nvPr/>
        </p:nvSpPr>
        <p:spPr>
          <a:xfrm>
            <a:off x="219650" y="4578925"/>
            <a:ext cx="256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Effective icons created by rukanicon - Flaticon</a:t>
            </a:r>
            <a:endParaRPr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52" name="Google Shape;852;p50"/>
          <p:cNvSpPr txBox="1"/>
          <p:nvPr>
            <p:ph type="title"/>
          </p:nvPr>
        </p:nvSpPr>
        <p:spPr>
          <a:xfrm>
            <a:off x="367700" y="290550"/>
            <a:ext cx="3075300" cy="6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853" name="Google Shape;853;p50"/>
          <p:cNvSpPr txBox="1"/>
          <p:nvPr/>
        </p:nvSpPr>
        <p:spPr>
          <a:xfrm>
            <a:off x="486675" y="862625"/>
            <a:ext cx="80340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Jonas Bonér. Reactive Microservices Architecture. O’Reilly Media, Inc., 2016.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Edresson Casanova et al. “Deep Learning against COVID-19: Respiratory Insufficiency Detection in Brazilian Portuguese Speech”. Em: Findings of the Association for Computational Linguistics: ACL-IJCNLP 202. Online: Association for Computational Linguistics, ago. de 2021, pp. 625–633. doi:10.18653/v1/2021.findings-acl.55</a:t>
            </a: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url: </a:t>
            </a:r>
            <a:r>
              <a:rPr lang="pt-BR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https://aclanthology.org/2021.findings-acl.55</a:t>
            </a: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Alistair Cockburn. Hexagonal architecture. url: http://alistair.cockburn.us/Hexagonal+architecture.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Reactive Manifesto. https://www.reactivemanifesto.org/. 2014.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Imre J Rudas e János Fodor. “Intelligent systems”. Em: International Journal of Computers, Communications &amp; Control 3.3 (2008), pp. 132–138.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“Signs and symptoms to determine if a patient presenting in primary care or hospital outpatient settings has COVID-19”. Em: Cochrane Database of Systematic Reviews 5 (2022).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Martin J Tobin, Franco Laghi e Amal Jubran. “Why COVID-19 silent hypoxemia is baffling to physicians”. Em: Am. J. Respir. Crit. Care Med. 202.3 (), pp. 356–360.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latin typeface="Roboto"/>
                <a:ea typeface="Roboto"/>
                <a:cs typeface="Roboto"/>
                <a:sym typeface="Roboto"/>
              </a:rPr>
              <a:t>Jason Teo. Early detection of silent hypoxia in covid-19 pneumonia using smartphone pulse oximetry. J. Med. Syst. , 44(8):134, Junho 2020.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pt-BR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Ahsab Rahman, Tahani Tabassum, Yusha Araf, Abdullah Al Nahid, Md Ullah, Mohammad Jakir Hosen et al. Silent hypoxia in covid-19: pathomechanism and possible management strategy. Molecular biology reports, 48(4):3863–3869, 2021.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1"/>
          <p:cNvSpPr txBox="1"/>
          <p:nvPr>
            <p:ph type="ctrTitle"/>
          </p:nvPr>
        </p:nvSpPr>
        <p:spPr>
          <a:xfrm>
            <a:off x="616800" y="1182250"/>
            <a:ext cx="7910400" cy="17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t-BR" sz="3320"/>
              <a:t>Construindo um sistema inteligente para detecção de insuficiência respiratória</a:t>
            </a:r>
            <a:endParaRPr/>
          </a:p>
        </p:txBody>
      </p:sp>
      <p:sp>
        <p:nvSpPr>
          <p:cNvPr id="859" name="Google Shape;859;p51"/>
          <p:cNvSpPr txBox="1"/>
          <p:nvPr>
            <p:ph idx="1" type="subTitle"/>
          </p:nvPr>
        </p:nvSpPr>
        <p:spPr>
          <a:xfrm>
            <a:off x="784275" y="2893850"/>
            <a:ext cx="5621100" cy="11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Vitor Daisuke Tamae - 10705620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Supervisores: </a:t>
            </a:r>
            <a:endParaRPr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Dr. Alfredo Goldman</a:t>
            </a:r>
            <a:endParaRPr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Prof. Dr. Marcelo Finger</a:t>
            </a:r>
            <a:endParaRPr/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Me. Renato Cordeiro Ferreira</a:t>
            </a:r>
            <a:endParaRPr/>
          </a:p>
        </p:txBody>
      </p:sp>
      <p:sp>
        <p:nvSpPr>
          <p:cNvPr id="860" name="Google Shape;860;p5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1169925" y="854125"/>
            <a:ext cx="19281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Motivação</a:t>
            </a:r>
            <a:endParaRPr/>
          </a:p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62025" y="1910400"/>
            <a:ext cx="354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Ao longo da </a:t>
            </a:r>
            <a:r>
              <a:rPr b="1" lang="pt-BR">
                <a:solidFill>
                  <a:schemeClr val="dk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pandemia</a:t>
            </a:r>
            <a:r>
              <a:rPr b="1" lang="pt-BR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existiram </a:t>
            </a:r>
            <a:r>
              <a:rPr lang="pt-BR">
                <a:latin typeface="Roboto"/>
                <a:ea typeface="Roboto"/>
                <a:cs typeface="Roboto"/>
                <a:sym typeface="Roboto"/>
              </a:rPr>
              <a:t>múltiplas tentativas para realizar pré-diagnósticos de insuficiência respiratória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350" y="1184200"/>
            <a:ext cx="3153725" cy="2042651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107" y="1636575"/>
            <a:ext cx="4256830" cy="196805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5">
            <a:alphaModFix/>
          </a:blip>
          <a:srcRect b="0" l="31684" r="29905" t="0"/>
          <a:stretch/>
        </p:blipFill>
        <p:spPr>
          <a:xfrm>
            <a:off x="455300" y="2904525"/>
            <a:ext cx="3357374" cy="8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4215913" y="3999000"/>
            <a:ext cx="4063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6"/>
              </a:rPr>
              <a:t>https://www.ncbi.nlm.nih.gov/pmc/articles/PMC8062941/</a:t>
            </a:r>
            <a:endParaRPr sz="1100"/>
          </a:p>
        </p:txBody>
      </p:sp>
      <p:sp>
        <p:nvSpPr>
          <p:cNvPr id="157" name="Google Shape;157;p16"/>
          <p:cNvSpPr txBox="1"/>
          <p:nvPr/>
        </p:nvSpPr>
        <p:spPr>
          <a:xfrm>
            <a:off x="4251311" y="3645000"/>
            <a:ext cx="399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7"/>
              </a:rPr>
              <a:t>https://www.ncbi.nlm.nih.gov/pmc/articles/PMC7305055/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>
            <p:ph type="title"/>
          </p:nvPr>
        </p:nvSpPr>
        <p:spPr>
          <a:xfrm>
            <a:off x="327200" y="308875"/>
            <a:ext cx="1342500" cy="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SPIRA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b="43178" l="0" r="0" t="0"/>
          <a:stretch/>
        </p:blipFill>
        <p:spPr>
          <a:xfrm>
            <a:off x="569700" y="1013325"/>
            <a:ext cx="3455850" cy="15098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65" name="Google Shape;165;p17"/>
          <p:cNvGrpSpPr/>
          <p:nvPr/>
        </p:nvGrpSpPr>
        <p:grpSpPr>
          <a:xfrm>
            <a:off x="4025550" y="1134241"/>
            <a:ext cx="4732500" cy="3524809"/>
            <a:chOff x="4025550" y="1134241"/>
            <a:chExt cx="4732500" cy="3524809"/>
          </a:xfrm>
        </p:grpSpPr>
        <p:pic>
          <p:nvPicPr>
            <p:cNvPr id="166" name="Google Shape;166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03771" y="1134241"/>
              <a:ext cx="4280750" cy="3129009"/>
            </a:xfrm>
            <a:prstGeom prst="rect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67" name="Google Shape;167;p17"/>
            <p:cNvSpPr txBox="1"/>
            <p:nvPr/>
          </p:nvSpPr>
          <p:spPr>
            <a:xfrm>
              <a:off x="4025550" y="4305050"/>
              <a:ext cx="47325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100" u="sng">
                  <a:solidFill>
                    <a:schemeClr val="hlink"/>
                  </a:solidFill>
                  <a:hlinkClick r:id="rId5"/>
                </a:rPr>
                <a:t>https://aclanthology.org/2021.findings-acl.55/</a:t>
              </a:r>
              <a:endParaRPr sz="1100"/>
            </a:p>
          </p:txBody>
        </p:sp>
      </p:grpSp>
      <p:sp>
        <p:nvSpPr>
          <p:cNvPr id="168" name="Google Shape;168;p17"/>
          <p:cNvSpPr txBox="1"/>
          <p:nvPr/>
        </p:nvSpPr>
        <p:spPr>
          <a:xfrm>
            <a:off x="1212975" y="4305050"/>
            <a:ext cx="2169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u="sng">
                <a:solidFill>
                  <a:schemeClr val="hlink"/>
                </a:solidFill>
                <a:hlinkClick r:id="rId6"/>
              </a:rPr>
              <a:t>https://spira.ime.usp.br/coleta/</a:t>
            </a:r>
            <a:endParaRPr sz="1100"/>
          </a:p>
        </p:txBody>
      </p:sp>
      <p:pic>
        <p:nvPicPr>
          <p:cNvPr id="169" name="Google Shape;169;p1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2575" y="2634962"/>
            <a:ext cx="1670100" cy="1670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SPIRA - Linha do tempo</a:t>
            </a: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202162" y="2608675"/>
            <a:ext cx="8739664" cy="351680"/>
          </a:xfrm>
          <a:custGeom>
            <a:rect b="b" l="l" r="r" t="t"/>
            <a:pathLst>
              <a:path extrusionOk="0" h="10990" w="285750">
                <a:moveTo>
                  <a:pt x="0" y="0"/>
                </a:moveTo>
                <a:lnTo>
                  <a:pt x="0" y="10990"/>
                </a:lnTo>
                <a:lnTo>
                  <a:pt x="285750" y="10990"/>
                </a:lnTo>
                <a:lnTo>
                  <a:pt x="28575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2774082" y="2900887"/>
            <a:ext cx="9568" cy="47648"/>
          </a:xfrm>
          <a:custGeom>
            <a:rect b="b" l="l" r="r" t="t"/>
            <a:pathLst>
              <a:path extrusionOk="0" h="1489" w="299">
                <a:moveTo>
                  <a:pt x="1" y="1"/>
                </a:moveTo>
                <a:lnTo>
                  <a:pt x="1" y="1489"/>
                </a:lnTo>
                <a:lnTo>
                  <a:pt x="299" y="1489"/>
                </a:lnTo>
                <a:lnTo>
                  <a:pt x="299" y="1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18"/>
          <p:cNvGrpSpPr/>
          <p:nvPr/>
        </p:nvGrpSpPr>
        <p:grpSpPr>
          <a:xfrm>
            <a:off x="2558415" y="2173653"/>
            <a:ext cx="355557" cy="354616"/>
            <a:chOff x="-34005425" y="3945575"/>
            <a:chExt cx="293025" cy="292250"/>
          </a:xfrm>
        </p:grpSpPr>
        <p:sp>
          <p:nvSpPr>
            <p:cNvPr id="178" name="Google Shape;178;p18"/>
            <p:cNvSpPr/>
            <p:nvPr/>
          </p:nvSpPr>
          <p:spPr>
            <a:xfrm>
              <a:off x="-33952650" y="3998350"/>
              <a:ext cx="186700" cy="186700"/>
            </a:xfrm>
            <a:custGeom>
              <a:rect b="b" l="l" r="r" t="t"/>
              <a:pathLst>
                <a:path extrusionOk="0" h="7468" w="7468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-33944775" y="3945575"/>
              <a:ext cx="232375" cy="247350"/>
            </a:xfrm>
            <a:custGeom>
              <a:rect b="b" l="l" r="r" t="t"/>
              <a:pathLst>
                <a:path extrusionOk="0" h="9894" w="9295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-34005425" y="3987325"/>
              <a:ext cx="237100" cy="250500"/>
            </a:xfrm>
            <a:custGeom>
              <a:rect b="b" l="l" r="r" t="t"/>
              <a:pathLst>
                <a:path extrusionOk="0" h="10020" w="9484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1" name="Google Shape;181;p18"/>
          <p:cNvGrpSpPr/>
          <p:nvPr/>
        </p:nvGrpSpPr>
        <p:grpSpPr>
          <a:xfrm>
            <a:off x="1986635" y="2680666"/>
            <a:ext cx="1499100" cy="1442472"/>
            <a:chOff x="1986635" y="2680666"/>
            <a:chExt cx="1499100" cy="1442472"/>
          </a:xfrm>
        </p:grpSpPr>
        <p:grpSp>
          <p:nvGrpSpPr>
            <p:cNvPr id="182" name="Google Shape;182;p18"/>
            <p:cNvGrpSpPr/>
            <p:nvPr/>
          </p:nvGrpSpPr>
          <p:grpSpPr>
            <a:xfrm>
              <a:off x="2702833" y="2680666"/>
              <a:ext cx="66720" cy="831360"/>
              <a:chOff x="5117952" y="2967078"/>
              <a:chExt cx="66720" cy="831360"/>
            </a:xfrm>
          </p:grpSpPr>
          <p:sp>
            <p:nvSpPr>
              <p:cNvPr id="183" name="Google Shape;183;p18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3" name="Google Shape;193;p18"/>
            <p:cNvSpPr txBox="1"/>
            <p:nvPr/>
          </p:nvSpPr>
          <p:spPr>
            <a:xfrm>
              <a:off x="1986635" y="35882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Provado ser possível realizar pré-diagnósticos com modelos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4" name="Google Shape;194;p18"/>
          <p:cNvSpPr/>
          <p:nvPr/>
        </p:nvSpPr>
        <p:spPr>
          <a:xfrm>
            <a:off x="5150786" y="2900887"/>
            <a:ext cx="9536" cy="47648"/>
          </a:xfrm>
          <a:custGeom>
            <a:rect b="b" l="l" r="r" t="t"/>
            <a:pathLst>
              <a:path extrusionOk="0" h="1489" w="298">
                <a:moveTo>
                  <a:pt x="0" y="1"/>
                </a:moveTo>
                <a:lnTo>
                  <a:pt x="0" y="1489"/>
                </a:lnTo>
                <a:lnTo>
                  <a:pt x="298" y="1489"/>
                </a:lnTo>
                <a:lnTo>
                  <a:pt x="298" y="1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18"/>
          <p:cNvGrpSpPr/>
          <p:nvPr/>
        </p:nvGrpSpPr>
        <p:grpSpPr>
          <a:xfrm>
            <a:off x="4363422" y="2680666"/>
            <a:ext cx="1499100" cy="1442472"/>
            <a:chOff x="4363422" y="2680666"/>
            <a:chExt cx="1499100" cy="1442472"/>
          </a:xfrm>
        </p:grpSpPr>
        <p:grpSp>
          <p:nvGrpSpPr>
            <p:cNvPr id="196" name="Google Shape;196;p18"/>
            <p:cNvGrpSpPr/>
            <p:nvPr/>
          </p:nvGrpSpPr>
          <p:grpSpPr>
            <a:xfrm>
              <a:off x="5079522" y="2680666"/>
              <a:ext cx="66720" cy="831360"/>
              <a:chOff x="5117952" y="2967078"/>
              <a:chExt cx="66720" cy="831360"/>
            </a:xfrm>
          </p:grpSpPr>
          <p:sp>
            <p:nvSpPr>
              <p:cNvPr id="197" name="Google Shape;197;p18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7" name="Google Shape;207;p18"/>
            <p:cNvSpPr txBox="1"/>
            <p:nvPr/>
          </p:nvSpPr>
          <p:spPr>
            <a:xfrm>
              <a:off x="4363422" y="35882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Nova geração de modelos mais sofisticados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8" name="Google Shape;208;p18"/>
          <p:cNvSpPr/>
          <p:nvPr/>
        </p:nvSpPr>
        <p:spPr>
          <a:xfrm>
            <a:off x="7527074" y="2900887"/>
            <a:ext cx="4992" cy="47648"/>
          </a:xfrm>
          <a:custGeom>
            <a:rect b="b" l="l" r="r" t="t"/>
            <a:pathLst>
              <a:path extrusionOk="0" h="1489" w="156">
                <a:moveTo>
                  <a:pt x="0" y="1"/>
                </a:moveTo>
                <a:lnTo>
                  <a:pt x="0" y="1489"/>
                </a:lnTo>
                <a:lnTo>
                  <a:pt x="155" y="1489"/>
                </a:lnTo>
                <a:lnTo>
                  <a:pt x="155" y="1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7312453" y="2174381"/>
            <a:ext cx="354586" cy="353888"/>
            <a:chOff x="-31094350" y="3194000"/>
            <a:chExt cx="292225" cy="291650"/>
          </a:xfrm>
        </p:grpSpPr>
        <p:sp>
          <p:nvSpPr>
            <p:cNvPr id="210" name="Google Shape;210;p18"/>
            <p:cNvSpPr/>
            <p:nvPr/>
          </p:nvSpPr>
          <p:spPr>
            <a:xfrm>
              <a:off x="-31033700" y="3194000"/>
              <a:ext cx="103200" cy="34100"/>
            </a:xfrm>
            <a:custGeom>
              <a:rect b="b" l="l" r="r" t="t"/>
              <a:pathLst>
                <a:path extrusionOk="0" h="1364" w="4128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-31042375" y="3346200"/>
              <a:ext cx="16550" cy="18150"/>
            </a:xfrm>
            <a:custGeom>
              <a:rect b="b" l="l" r="r" t="t"/>
              <a:pathLst>
                <a:path extrusionOk="0" h="726" w="662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-31042375" y="327847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-31042375" y="3416300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-31094350" y="3210725"/>
              <a:ext cx="222900" cy="274925"/>
            </a:xfrm>
            <a:custGeom>
              <a:rect b="b" l="l" r="r" t="t"/>
              <a:pathLst>
                <a:path extrusionOk="0" h="10997" w="8916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-30853350" y="3295000"/>
              <a:ext cx="51225" cy="104000"/>
            </a:xfrm>
            <a:custGeom>
              <a:rect b="b" l="l" r="r" t="t"/>
              <a:pathLst>
                <a:path extrusionOk="0" h="4160" w="2049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-30853350" y="3227275"/>
              <a:ext cx="51225" cy="51225"/>
            </a:xfrm>
            <a:custGeom>
              <a:rect b="b" l="l" r="r" t="t"/>
              <a:pathLst>
                <a:path extrusionOk="0" h="2049" w="2049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-30851775" y="3416300"/>
              <a:ext cx="46500" cy="51225"/>
            </a:xfrm>
            <a:custGeom>
              <a:rect b="b" l="l" r="r" t="t"/>
              <a:pathLst>
                <a:path extrusionOk="0" h="2049" w="186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18"/>
          <p:cNvGrpSpPr/>
          <p:nvPr/>
        </p:nvGrpSpPr>
        <p:grpSpPr>
          <a:xfrm>
            <a:off x="6740197" y="2680666"/>
            <a:ext cx="1499100" cy="1311372"/>
            <a:chOff x="6740197" y="2680666"/>
            <a:chExt cx="1499100" cy="1311372"/>
          </a:xfrm>
        </p:grpSpPr>
        <p:grpSp>
          <p:nvGrpSpPr>
            <p:cNvPr id="219" name="Google Shape;219;p18"/>
            <p:cNvGrpSpPr/>
            <p:nvPr/>
          </p:nvGrpSpPr>
          <p:grpSpPr>
            <a:xfrm>
              <a:off x="7456385" y="2680666"/>
              <a:ext cx="66720" cy="831360"/>
              <a:chOff x="5117952" y="2967078"/>
              <a:chExt cx="66720" cy="831360"/>
            </a:xfrm>
          </p:grpSpPr>
          <p:sp>
            <p:nvSpPr>
              <p:cNvPr id="220" name="Google Shape;220;p18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8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8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8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8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0" name="Google Shape;230;p18"/>
            <p:cNvSpPr txBox="1"/>
            <p:nvPr/>
          </p:nvSpPr>
          <p:spPr>
            <a:xfrm>
              <a:off x="6740197" y="3457138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Sistema definitivo de inferências para a segunda geração de modelos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31" name="Google Shape;231;p18"/>
          <p:cNvSpPr/>
          <p:nvPr/>
        </p:nvSpPr>
        <p:spPr>
          <a:xfrm>
            <a:off x="1540802" y="2610199"/>
            <a:ext cx="14112" cy="43072"/>
          </a:xfrm>
          <a:custGeom>
            <a:rect b="b" l="l" r="r" t="t"/>
            <a:pathLst>
              <a:path extrusionOk="0" h="1346" w="441">
                <a:moveTo>
                  <a:pt x="0" y="0"/>
                </a:moveTo>
                <a:lnTo>
                  <a:pt x="0" y="1346"/>
                </a:lnTo>
                <a:lnTo>
                  <a:pt x="441" y="1346"/>
                </a:lnTo>
                <a:lnTo>
                  <a:pt x="441" y="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18"/>
          <p:cNvGrpSpPr/>
          <p:nvPr/>
        </p:nvGrpSpPr>
        <p:grpSpPr>
          <a:xfrm>
            <a:off x="1371051" y="3036531"/>
            <a:ext cx="353645" cy="353888"/>
            <a:chOff x="-35839800" y="3561025"/>
            <a:chExt cx="291450" cy="291650"/>
          </a:xfrm>
        </p:grpSpPr>
        <p:sp>
          <p:nvSpPr>
            <p:cNvPr id="233" name="Google Shape;233;p18"/>
            <p:cNvSpPr/>
            <p:nvPr/>
          </p:nvSpPr>
          <p:spPr>
            <a:xfrm>
              <a:off x="-35772850" y="3612425"/>
              <a:ext cx="155200" cy="142575"/>
            </a:xfrm>
            <a:custGeom>
              <a:rect b="b" l="l" r="r" t="t"/>
              <a:pathLst>
                <a:path extrusionOk="0" h="5703" w="6208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-35621625" y="3694325"/>
              <a:ext cx="73275" cy="143375"/>
            </a:xfrm>
            <a:custGeom>
              <a:rect b="b" l="l" r="r" t="t"/>
              <a:pathLst>
                <a:path extrusionOk="0" h="5735" w="2931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-35827200" y="3748675"/>
              <a:ext cx="263100" cy="104000"/>
            </a:xfrm>
            <a:custGeom>
              <a:rect b="b" l="l" r="r" t="t"/>
              <a:pathLst>
                <a:path extrusionOk="0" h="4160" w="10524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-35831925" y="3635275"/>
              <a:ext cx="41775" cy="85075"/>
            </a:xfrm>
            <a:custGeom>
              <a:rect b="b" l="l" r="r" t="t"/>
              <a:pathLst>
                <a:path extrusionOk="0" h="3403" w="1671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-35601150" y="3635275"/>
              <a:ext cx="43350" cy="85075"/>
            </a:xfrm>
            <a:custGeom>
              <a:rect b="b" l="l" r="r" t="t"/>
              <a:pathLst>
                <a:path extrusionOk="0" h="3403" w="1734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-35750000" y="3561025"/>
              <a:ext cx="111075" cy="35675"/>
            </a:xfrm>
            <a:custGeom>
              <a:rect b="b" l="l" r="r" t="t"/>
              <a:pathLst>
                <a:path extrusionOk="0" h="1427" w="4443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-35839800" y="3694325"/>
              <a:ext cx="72500" cy="143375"/>
            </a:xfrm>
            <a:custGeom>
              <a:rect b="b" l="l" r="r" t="t"/>
              <a:pathLst>
                <a:path extrusionOk="0" h="5735" w="290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798310" y="1429863"/>
            <a:ext cx="1499100" cy="1442463"/>
            <a:chOff x="798310" y="1429863"/>
            <a:chExt cx="1499100" cy="1442463"/>
          </a:xfrm>
        </p:grpSpPr>
        <p:grpSp>
          <p:nvGrpSpPr>
            <p:cNvPr id="241" name="Google Shape;241;p18"/>
            <p:cNvGrpSpPr/>
            <p:nvPr/>
          </p:nvGrpSpPr>
          <p:grpSpPr>
            <a:xfrm rot="10800000">
              <a:off x="1514514" y="2040966"/>
              <a:ext cx="66720" cy="831360"/>
              <a:chOff x="5117952" y="2967078"/>
              <a:chExt cx="66720" cy="831360"/>
            </a:xfrm>
          </p:grpSpPr>
          <p:sp>
            <p:nvSpPr>
              <p:cNvPr id="242" name="Google Shape;242;p18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8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8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8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8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8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8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8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" name="Google Shape;252;p18"/>
            <p:cNvSpPr txBox="1"/>
            <p:nvPr/>
          </p:nvSpPr>
          <p:spPr>
            <a:xfrm>
              <a:off x="798310" y="1429863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Primeira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coleta de áudios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53" name="Google Shape;253;p18"/>
          <p:cNvSpPr/>
          <p:nvPr/>
        </p:nvSpPr>
        <p:spPr>
          <a:xfrm>
            <a:off x="3917090" y="2610199"/>
            <a:ext cx="14528" cy="43072"/>
          </a:xfrm>
          <a:custGeom>
            <a:rect b="b" l="l" r="r" t="t"/>
            <a:pathLst>
              <a:path extrusionOk="0" h="1346" w="454">
                <a:moveTo>
                  <a:pt x="1" y="0"/>
                </a:moveTo>
                <a:lnTo>
                  <a:pt x="1" y="1346"/>
                </a:lnTo>
                <a:lnTo>
                  <a:pt x="453" y="1346"/>
                </a:lnTo>
                <a:lnTo>
                  <a:pt x="453" y="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4" name="Google Shape;254;p18"/>
          <p:cNvGrpSpPr/>
          <p:nvPr/>
        </p:nvGrpSpPr>
        <p:grpSpPr>
          <a:xfrm>
            <a:off x="3174810" y="1380325"/>
            <a:ext cx="1499100" cy="1492001"/>
            <a:chOff x="3174810" y="1380325"/>
            <a:chExt cx="1499100" cy="1492001"/>
          </a:xfrm>
        </p:grpSpPr>
        <p:grpSp>
          <p:nvGrpSpPr>
            <p:cNvPr id="255" name="Google Shape;255;p18"/>
            <p:cNvGrpSpPr/>
            <p:nvPr/>
          </p:nvGrpSpPr>
          <p:grpSpPr>
            <a:xfrm rot="10800000">
              <a:off x="3891186" y="2040966"/>
              <a:ext cx="66720" cy="831360"/>
              <a:chOff x="5117952" y="2967078"/>
              <a:chExt cx="66720" cy="831360"/>
            </a:xfrm>
          </p:grpSpPr>
          <p:sp>
            <p:nvSpPr>
              <p:cNvPr id="256" name="Google Shape;256;p18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18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8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66" name="Google Shape;266;p18"/>
            <p:cNvSpPr txBox="1"/>
            <p:nvPr/>
          </p:nvSpPr>
          <p:spPr>
            <a:xfrm>
              <a:off x="3174810" y="1380325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Segunda coleta incluindo áudios adicionais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7" name="Google Shape;267;p18"/>
          <p:cNvGrpSpPr/>
          <p:nvPr/>
        </p:nvGrpSpPr>
        <p:grpSpPr>
          <a:xfrm>
            <a:off x="3745341" y="3036531"/>
            <a:ext cx="358408" cy="355557"/>
            <a:chOff x="-32174975" y="3192625"/>
            <a:chExt cx="295375" cy="293025"/>
          </a:xfrm>
        </p:grpSpPr>
        <p:sp>
          <p:nvSpPr>
            <p:cNvPr id="268" name="Google Shape;268;p18"/>
            <p:cNvSpPr/>
            <p:nvPr/>
          </p:nvSpPr>
          <p:spPr>
            <a:xfrm>
              <a:off x="-32171050" y="3279250"/>
              <a:ext cx="291450" cy="153625"/>
            </a:xfrm>
            <a:custGeom>
              <a:rect b="b" l="l" r="r" t="t"/>
              <a:pathLst>
                <a:path extrusionOk="0" h="6145" w="11658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-32067075" y="3313925"/>
              <a:ext cx="84300" cy="85075"/>
            </a:xfrm>
            <a:custGeom>
              <a:rect b="b" l="l" r="r" t="t"/>
              <a:pathLst>
                <a:path extrusionOk="0" h="3403" w="3372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-32171050" y="3450950"/>
              <a:ext cx="291450" cy="34700"/>
            </a:xfrm>
            <a:custGeom>
              <a:rect b="b" l="l" r="r" t="t"/>
              <a:pathLst>
                <a:path extrusionOk="0" h="1388" w="11658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-32174975" y="3192625"/>
              <a:ext cx="295375" cy="70125"/>
            </a:xfrm>
            <a:custGeom>
              <a:rect b="b" l="l" r="r" t="t"/>
              <a:pathLst>
                <a:path extrusionOk="0" h="2805" w="11815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8"/>
          <p:cNvSpPr/>
          <p:nvPr/>
        </p:nvSpPr>
        <p:spPr>
          <a:xfrm>
            <a:off x="6298338" y="2610199"/>
            <a:ext cx="9568" cy="43072"/>
          </a:xfrm>
          <a:custGeom>
            <a:rect b="b" l="l" r="r" t="t"/>
            <a:pathLst>
              <a:path extrusionOk="0" h="1346" w="299">
                <a:moveTo>
                  <a:pt x="1" y="0"/>
                </a:moveTo>
                <a:lnTo>
                  <a:pt x="1" y="1346"/>
                </a:lnTo>
                <a:lnTo>
                  <a:pt x="298" y="1346"/>
                </a:lnTo>
                <a:lnTo>
                  <a:pt x="298" y="0"/>
                </a:lnTo>
                <a:close/>
              </a:path>
            </a:pathLst>
          </a:custGeom>
          <a:solidFill>
            <a:srgbClr val="6464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18"/>
          <p:cNvGrpSpPr/>
          <p:nvPr/>
        </p:nvGrpSpPr>
        <p:grpSpPr>
          <a:xfrm>
            <a:off x="5551322" y="1159925"/>
            <a:ext cx="1499100" cy="1712401"/>
            <a:chOff x="5551322" y="1159925"/>
            <a:chExt cx="1499100" cy="1712401"/>
          </a:xfrm>
        </p:grpSpPr>
        <p:grpSp>
          <p:nvGrpSpPr>
            <p:cNvPr id="274" name="Google Shape;274;p18"/>
            <p:cNvGrpSpPr/>
            <p:nvPr/>
          </p:nvGrpSpPr>
          <p:grpSpPr>
            <a:xfrm rot="10800000">
              <a:off x="6267858" y="2040966"/>
              <a:ext cx="66720" cy="831360"/>
              <a:chOff x="5117952" y="2967078"/>
              <a:chExt cx="66720" cy="831360"/>
            </a:xfrm>
          </p:grpSpPr>
          <p:sp>
            <p:nvSpPr>
              <p:cNvPr id="275" name="Google Shape;275;p18"/>
              <p:cNvSpPr/>
              <p:nvPr/>
            </p:nvSpPr>
            <p:spPr>
              <a:xfrm>
                <a:off x="5148448" y="3052806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>
                <a:off x="5148448" y="3138534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5148448" y="3224262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0"/>
                    </a:moveTo>
                    <a:lnTo>
                      <a:pt x="0" y="1488"/>
                    </a:lnTo>
                    <a:lnTo>
                      <a:pt x="298" y="1488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5148448" y="2967078"/>
                <a:ext cx="9536" cy="43072"/>
              </a:xfrm>
              <a:custGeom>
                <a:rect b="b" l="l" r="r" t="t"/>
                <a:pathLst>
                  <a:path extrusionOk="0" h="1346" w="298">
                    <a:moveTo>
                      <a:pt x="0" y="0"/>
                    </a:moveTo>
                    <a:lnTo>
                      <a:pt x="0" y="1346"/>
                    </a:lnTo>
                    <a:lnTo>
                      <a:pt x="298" y="1346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>
                <a:off x="5148448" y="3657830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>
                <a:off x="5148448" y="3572102"/>
                <a:ext cx="9536" cy="42688"/>
              </a:xfrm>
              <a:custGeom>
                <a:rect b="b" l="l" r="r" t="t"/>
                <a:pathLst>
                  <a:path extrusionOk="0" h="1334" w="298">
                    <a:moveTo>
                      <a:pt x="0" y="0"/>
                    </a:moveTo>
                    <a:lnTo>
                      <a:pt x="0" y="1334"/>
                    </a:lnTo>
                    <a:lnTo>
                      <a:pt x="298" y="1334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>
                <a:off x="5148448" y="3481414"/>
                <a:ext cx="9536" cy="47648"/>
              </a:xfrm>
              <a:custGeom>
                <a:rect b="b" l="l" r="r" t="t"/>
                <a:pathLst>
                  <a:path extrusionOk="0" h="1489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5148448" y="3395686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5148448" y="3309958"/>
                <a:ext cx="9536" cy="47680"/>
              </a:xfrm>
              <a:custGeom>
                <a:rect b="b" l="l" r="r" t="t"/>
                <a:pathLst>
                  <a:path extrusionOk="0" h="1490" w="298">
                    <a:moveTo>
                      <a:pt x="0" y="1"/>
                    </a:moveTo>
                    <a:lnTo>
                      <a:pt x="0" y="1489"/>
                    </a:lnTo>
                    <a:lnTo>
                      <a:pt x="298" y="1489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5117952" y="3731750"/>
                <a:ext cx="66720" cy="66688"/>
              </a:xfrm>
              <a:custGeom>
                <a:rect b="b" l="l" r="r" t="t"/>
                <a:pathLst>
                  <a:path extrusionOk="0" h="2084" w="2085">
                    <a:moveTo>
                      <a:pt x="1037" y="0"/>
                    </a:moveTo>
                    <a:cubicBezTo>
                      <a:pt x="465" y="0"/>
                      <a:pt x="1" y="464"/>
                      <a:pt x="1" y="1048"/>
                    </a:cubicBezTo>
                    <a:cubicBezTo>
                      <a:pt x="1" y="1619"/>
                      <a:pt x="465" y="2084"/>
                      <a:pt x="1037" y="2084"/>
                    </a:cubicBezTo>
                    <a:cubicBezTo>
                      <a:pt x="1620" y="2084"/>
                      <a:pt x="2084" y="1619"/>
                      <a:pt x="2084" y="1048"/>
                    </a:cubicBezTo>
                    <a:cubicBezTo>
                      <a:pt x="2084" y="464"/>
                      <a:pt x="1620" y="0"/>
                      <a:pt x="1037" y="0"/>
                    </a:cubicBezTo>
                    <a:close/>
                  </a:path>
                </a:pathLst>
              </a:custGeom>
              <a:solidFill>
                <a:srgbClr val="6464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5" name="Google Shape;285;p18"/>
            <p:cNvSpPr txBox="1"/>
            <p:nvPr/>
          </p:nvSpPr>
          <p:spPr>
            <a:xfrm>
              <a:off x="5551322" y="1159925"/>
              <a:ext cx="14991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Sistema preliminar de inferência com a primeira geração de modelos</a:t>
              </a:r>
              <a:endPara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286" name="Google Shape;2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237" y="3012150"/>
            <a:ext cx="1008075" cy="724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425" y="1967315"/>
            <a:ext cx="914725" cy="58722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8" name="Google Shape;2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2339" y="3012138"/>
            <a:ext cx="840300" cy="829984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9" name="Google Shape;2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7350" y="1871700"/>
            <a:ext cx="724750" cy="7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916354" y="2604471"/>
            <a:ext cx="1263040" cy="352064"/>
          </a:xfrm>
          <a:custGeom>
            <a:rect b="b" l="l" r="r" t="t"/>
            <a:pathLst>
              <a:path extrusionOk="0" h="11002" w="39470">
                <a:moveTo>
                  <a:pt x="1226" y="1"/>
                </a:moveTo>
                <a:cubicBezTo>
                  <a:pt x="464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69" y="10145"/>
                  <a:pt x="39041" y="9502"/>
                </a:cubicBezTo>
                <a:lnTo>
                  <a:pt x="33099" y="441"/>
                </a:lnTo>
                <a:cubicBezTo>
                  <a:pt x="32921" y="167"/>
                  <a:pt x="32623" y="1"/>
                  <a:pt x="32290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Coleta 1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2104674" y="2604471"/>
            <a:ext cx="1263040" cy="352064"/>
          </a:xfrm>
          <a:custGeom>
            <a:rect b="b" l="l" r="r" t="t"/>
            <a:pathLst>
              <a:path extrusionOk="0" h="11002" w="39470">
                <a:moveTo>
                  <a:pt x="1227" y="1"/>
                </a:moveTo>
                <a:cubicBezTo>
                  <a:pt x="465" y="1"/>
                  <a:pt x="1" y="858"/>
                  <a:pt x="417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00" y="441"/>
                </a:lnTo>
                <a:cubicBezTo>
                  <a:pt x="32921" y="167"/>
                  <a:pt x="32624" y="1"/>
                  <a:pt x="32290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Geração 1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3293025" y="2604471"/>
            <a:ext cx="1263040" cy="352064"/>
          </a:xfrm>
          <a:custGeom>
            <a:rect b="b" l="l" r="r" t="t"/>
            <a:pathLst>
              <a:path extrusionOk="0" h="11002" w="3947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6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3" y="1"/>
                  <a:pt x="32302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Coleta 2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4481346" y="2604471"/>
            <a:ext cx="1263072" cy="352064"/>
          </a:xfrm>
          <a:custGeom>
            <a:rect b="b" l="l" r="r" t="t"/>
            <a:pathLst>
              <a:path extrusionOk="0" h="11002" w="39471">
                <a:moveTo>
                  <a:pt x="1227" y="1"/>
                </a:moveTo>
                <a:cubicBezTo>
                  <a:pt x="465" y="1"/>
                  <a:pt x="1" y="858"/>
                  <a:pt x="418" y="1501"/>
                </a:cubicBezTo>
                <a:lnTo>
                  <a:pt x="6359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2" y="11002"/>
                </a:lnTo>
                <a:cubicBezTo>
                  <a:pt x="39006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4" y="167"/>
                  <a:pt x="32624" y="1"/>
                  <a:pt x="32303" y="1"/>
                </a:cubicBezTo>
                <a:close/>
              </a:path>
            </a:pathLst>
          </a:custGeom>
          <a:solidFill>
            <a:srgbClr val="5EB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Geração 2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5669697" y="2604471"/>
            <a:ext cx="1263040" cy="352064"/>
          </a:xfrm>
          <a:custGeom>
            <a:rect b="b" l="l" r="r" t="t"/>
            <a:pathLst>
              <a:path extrusionOk="0" h="11002" w="39470">
                <a:moveTo>
                  <a:pt x="1227" y="1"/>
                </a:moveTo>
                <a:cubicBezTo>
                  <a:pt x="465" y="1"/>
                  <a:pt x="0" y="858"/>
                  <a:pt x="417" y="1501"/>
                </a:cubicBezTo>
                <a:lnTo>
                  <a:pt x="6358" y="10561"/>
                </a:lnTo>
                <a:cubicBezTo>
                  <a:pt x="6537" y="10835"/>
                  <a:pt x="6847" y="11002"/>
                  <a:pt x="7168" y="11002"/>
                </a:cubicBezTo>
                <a:lnTo>
                  <a:pt x="38231" y="11002"/>
                </a:lnTo>
                <a:cubicBezTo>
                  <a:pt x="39005" y="11002"/>
                  <a:pt x="39470" y="10145"/>
                  <a:pt x="39041" y="9502"/>
                </a:cubicBezTo>
                <a:lnTo>
                  <a:pt x="33112" y="441"/>
                </a:lnTo>
                <a:cubicBezTo>
                  <a:pt x="32933" y="167"/>
                  <a:pt x="32624" y="1"/>
                  <a:pt x="32302" y="1"/>
                </a:cubicBezTo>
                <a:close/>
              </a:path>
            </a:pathLst>
          </a:custGeom>
          <a:solidFill>
            <a:srgbClr val="4949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Preliminar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6867170" y="2604471"/>
            <a:ext cx="1245152" cy="352064"/>
          </a:xfrm>
          <a:custGeom>
            <a:rect b="b" l="l" r="r" t="t"/>
            <a:pathLst>
              <a:path extrusionOk="0" h="11002" w="38911">
                <a:moveTo>
                  <a:pt x="1834" y="1"/>
                </a:moveTo>
                <a:cubicBezTo>
                  <a:pt x="691" y="1"/>
                  <a:pt x="1" y="1274"/>
                  <a:pt x="632" y="2239"/>
                </a:cubicBezTo>
                <a:lnTo>
                  <a:pt x="5930" y="10347"/>
                </a:lnTo>
                <a:cubicBezTo>
                  <a:pt x="6204" y="10752"/>
                  <a:pt x="6656" y="11002"/>
                  <a:pt x="7145" y="11002"/>
                </a:cubicBezTo>
                <a:lnTo>
                  <a:pt x="37065" y="11002"/>
                </a:lnTo>
                <a:cubicBezTo>
                  <a:pt x="38208" y="11002"/>
                  <a:pt x="38910" y="9716"/>
                  <a:pt x="38268" y="8752"/>
                </a:cubicBezTo>
                <a:lnTo>
                  <a:pt x="32969" y="655"/>
                </a:lnTo>
                <a:cubicBezTo>
                  <a:pt x="32695" y="251"/>
                  <a:pt x="32243" y="1"/>
                  <a:pt x="31755" y="1"/>
                </a:cubicBezTo>
                <a:close/>
              </a:path>
            </a:pathLst>
          </a:custGeom>
          <a:solidFill>
            <a:srgbClr val="FCB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Inferência</a:t>
            </a:r>
            <a:endParaRPr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6915325" y="1722400"/>
            <a:ext cx="1228500" cy="1406100"/>
          </a:xfrm>
          <a:prstGeom prst="ellipse">
            <a:avLst/>
          </a:prstGeom>
          <a:noFill/>
          <a:ln cap="flat" cmpd="sng" w="28575">
            <a:solidFill>
              <a:srgbClr val="EC3A3B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8"/>
          <p:cNvSpPr txBox="1"/>
          <p:nvPr/>
        </p:nvSpPr>
        <p:spPr>
          <a:xfrm>
            <a:off x="264625" y="4604250"/>
            <a:ext cx="256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I</a:t>
            </a:r>
            <a:r>
              <a:rPr lang="pt-BR" sz="900"/>
              <a:t>cons created by Freepik - Flaticon</a:t>
            </a:r>
            <a:endParaRPr sz="900"/>
          </a:p>
        </p:txBody>
      </p:sp>
      <p:pic>
        <p:nvPicPr>
          <p:cNvPr id="299" name="Google Shape;29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6545" y="1885825"/>
            <a:ext cx="696488" cy="6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4525" y="3012138"/>
            <a:ext cx="675300" cy="6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6" name="Google Shape;306;p19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</a:t>
            </a:r>
            <a:endParaRPr b="1">
              <a:solidFill>
                <a:srgbClr val="EC3A3B"/>
              </a:solidFill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367700" y="1530250"/>
            <a:ext cx="8060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pt-BR" sz="2400">
                <a:latin typeface="Calibri"/>
                <a:ea typeface="Calibri"/>
                <a:cs typeface="Calibri"/>
                <a:sym typeface="Calibri"/>
              </a:rPr>
              <a:t>Possibilitar que médicos, enfermeiros e outros profissionais da área da saúde façam pré-diagnósticos de insuficiência respiratória utilizando modelos do SPIRA”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363" y="2934775"/>
            <a:ext cx="1121375" cy="112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9"/>
          <p:cNvSpPr txBox="1"/>
          <p:nvPr/>
        </p:nvSpPr>
        <p:spPr>
          <a:xfrm>
            <a:off x="282175" y="4578925"/>
            <a:ext cx="2499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Target icons created by Uniconlabs - Flaticon</a:t>
            </a:r>
            <a:endParaRPr sz="900"/>
          </a:p>
        </p:txBody>
      </p:sp>
      <p:sp>
        <p:nvSpPr>
          <p:cNvPr id="310" name="Google Shape;310;p19"/>
          <p:cNvSpPr txBox="1"/>
          <p:nvPr/>
        </p:nvSpPr>
        <p:spPr>
          <a:xfrm>
            <a:off x="192450" y="3095250"/>
            <a:ext cx="8759100" cy="80040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Como?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6" name="Google Shape;316;p20"/>
          <p:cNvSpPr txBox="1"/>
          <p:nvPr>
            <p:ph type="title"/>
          </p:nvPr>
        </p:nvSpPr>
        <p:spPr>
          <a:xfrm>
            <a:off x="367700" y="2905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</a:t>
            </a:r>
            <a:endParaRPr b="1">
              <a:solidFill>
                <a:srgbClr val="EC3A3B"/>
              </a:solidFill>
            </a:endParaRPr>
          </a:p>
        </p:txBody>
      </p:sp>
      <p:grpSp>
        <p:nvGrpSpPr>
          <p:cNvPr id="317" name="Google Shape;317;p20"/>
          <p:cNvGrpSpPr/>
          <p:nvPr/>
        </p:nvGrpSpPr>
        <p:grpSpPr>
          <a:xfrm>
            <a:off x="239613" y="2571750"/>
            <a:ext cx="7409950" cy="2330275"/>
            <a:chOff x="261500" y="3101025"/>
            <a:chExt cx="7409950" cy="2330275"/>
          </a:xfrm>
        </p:grpSpPr>
        <p:sp>
          <p:nvSpPr>
            <p:cNvPr id="318" name="Google Shape;318;p20"/>
            <p:cNvSpPr txBox="1"/>
            <p:nvPr/>
          </p:nvSpPr>
          <p:spPr>
            <a:xfrm>
              <a:off x="261500" y="5108200"/>
              <a:ext cx="3495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/>
                <a:t>I</a:t>
              </a:r>
              <a:r>
                <a:rPr lang="pt-BR" sz="900"/>
                <a:t>cons created by Darius Dan, Anatoly &amp; Freepik   - Flaticon</a:t>
              </a:r>
              <a:endParaRPr sz="900"/>
            </a:p>
          </p:txBody>
        </p:sp>
        <p:grpSp>
          <p:nvGrpSpPr>
            <p:cNvPr id="319" name="Google Shape;319;p20"/>
            <p:cNvGrpSpPr/>
            <p:nvPr/>
          </p:nvGrpSpPr>
          <p:grpSpPr>
            <a:xfrm>
              <a:off x="1303250" y="3101025"/>
              <a:ext cx="6368200" cy="1197975"/>
              <a:chOff x="1303250" y="3101025"/>
              <a:chExt cx="6368200" cy="1197975"/>
            </a:xfrm>
          </p:grpSpPr>
          <p:grpSp>
            <p:nvGrpSpPr>
              <p:cNvPr id="320" name="Google Shape;320;p20"/>
              <p:cNvGrpSpPr/>
              <p:nvPr/>
            </p:nvGrpSpPr>
            <p:grpSpPr>
              <a:xfrm>
                <a:off x="1303250" y="3133575"/>
                <a:ext cx="1446825" cy="1165425"/>
                <a:chOff x="1303250" y="3133575"/>
                <a:chExt cx="1446825" cy="1165425"/>
              </a:xfrm>
            </p:grpSpPr>
            <p:pic>
              <p:nvPicPr>
                <p:cNvPr id="321" name="Google Shape;321;p20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41875" y="3133575"/>
                  <a:ext cx="1108200" cy="1108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22" name="Google Shape;322;p20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31636" r="50966" t="0"/>
                <a:stretch/>
              </p:blipFill>
              <p:spPr>
                <a:xfrm>
                  <a:off x="1303250" y="3878921"/>
                  <a:ext cx="761150" cy="420079"/>
                </a:xfrm>
                <a:prstGeom prst="rect">
                  <a:avLst/>
                </a:prstGeom>
                <a:noFill/>
                <a:ln cap="flat" cmpd="sng" w="1905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pic>
          </p:grpSp>
          <p:cxnSp>
            <p:nvCxnSpPr>
              <p:cNvPr id="323" name="Google Shape;323;p20"/>
              <p:cNvCxnSpPr/>
              <p:nvPr/>
            </p:nvCxnSpPr>
            <p:spPr>
              <a:xfrm>
                <a:off x="3102181" y="3677225"/>
                <a:ext cx="754200" cy="4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pic>
            <p:nvPicPr>
              <p:cNvPr id="324" name="Google Shape;324;p2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993400" y="3141821"/>
                <a:ext cx="1157175" cy="11571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20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6514275" y="3101025"/>
                <a:ext cx="1157175" cy="115717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26" name="Google Shape;326;p20"/>
              <p:cNvCxnSpPr/>
              <p:nvPr/>
            </p:nvCxnSpPr>
            <p:spPr>
              <a:xfrm>
                <a:off x="5378281" y="3677225"/>
                <a:ext cx="754200" cy="48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327" name="Google Shape;327;p20"/>
          <p:cNvSpPr txBox="1"/>
          <p:nvPr/>
        </p:nvSpPr>
        <p:spPr>
          <a:xfrm>
            <a:off x="699150" y="1112525"/>
            <a:ext cx="7745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i="1" lang="pt-BR" sz="2400">
                <a:latin typeface="Calibri"/>
                <a:ea typeface="Calibri"/>
                <a:cs typeface="Calibri"/>
                <a:sym typeface="Calibri"/>
              </a:rPr>
              <a:t>Planejar, desenvolver e lançar um sistema e um aplicativo para realizar inferências de insuficiência respiratória utilizando modelos do SPIRA”</a:t>
            </a:r>
            <a:endParaRPr i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Conceitos</a:t>
            </a:r>
            <a:endParaRPr sz="4000"/>
          </a:p>
        </p:txBody>
      </p:sp>
      <p:sp>
        <p:nvSpPr>
          <p:cNvPr id="333" name="Google Shape;333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